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7" r:id="rId5"/>
    <p:sldMasterId id="2147483702" r:id="rId6"/>
    <p:sldMasterId id="2147483710" r:id="rId7"/>
    <p:sldMasterId id="2147483704" r:id="rId8"/>
    <p:sldMasterId id="2147483706" r:id="rId9"/>
    <p:sldMasterId id="2147483708" r:id="rId10"/>
    <p:sldMasterId id="2147483714" r:id="rId11"/>
    <p:sldMasterId id="2147483712" r:id="rId12"/>
    <p:sldMasterId id="2147483716" r:id="rId13"/>
  </p:sldMasterIdLst>
  <p:notesMasterIdLst>
    <p:notesMasterId r:id="rId41"/>
  </p:notesMasterIdLst>
  <p:handoutMasterIdLst>
    <p:handoutMasterId r:id="rId42"/>
  </p:handoutMasterIdLst>
  <p:sldIdLst>
    <p:sldId id="256" r:id="rId14"/>
    <p:sldId id="2803" r:id="rId15"/>
    <p:sldId id="260" r:id="rId16"/>
    <p:sldId id="265" r:id="rId17"/>
    <p:sldId id="2789" r:id="rId18"/>
    <p:sldId id="2790" r:id="rId19"/>
    <p:sldId id="2791" r:id="rId20"/>
    <p:sldId id="2792" r:id="rId21"/>
    <p:sldId id="2793" r:id="rId22"/>
    <p:sldId id="2794" r:id="rId23"/>
    <p:sldId id="2795" r:id="rId24"/>
    <p:sldId id="293" r:id="rId25"/>
    <p:sldId id="2796" r:id="rId26"/>
    <p:sldId id="2797" r:id="rId27"/>
    <p:sldId id="2798" r:id="rId28"/>
    <p:sldId id="2801" r:id="rId29"/>
    <p:sldId id="2800" r:id="rId30"/>
    <p:sldId id="2799" r:id="rId31"/>
    <p:sldId id="2802" r:id="rId32"/>
    <p:sldId id="310" r:id="rId33"/>
    <p:sldId id="305" r:id="rId34"/>
    <p:sldId id="312" r:id="rId35"/>
    <p:sldId id="313" r:id="rId36"/>
    <p:sldId id="314" r:id="rId37"/>
    <p:sldId id="302" r:id="rId38"/>
    <p:sldId id="289" r:id="rId39"/>
    <p:sldId id="2766" r:id="rId40"/>
  </p:sldIdLst>
  <p:sldSz cx="12192000" cy="6858000"/>
  <p:notesSz cx="6858000" cy="9144000"/>
  <p:defaultTextStyle>
    <a:defPPr>
      <a:defRPr lang="fr-FR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85" userDrawn="1">
          <p15:clr>
            <a:srgbClr val="A4A3A4"/>
          </p15:clr>
        </p15:guide>
        <p15:guide id="2" pos="6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1"/>
    <a:srgbClr val="C18C31"/>
    <a:srgbClr val="69B3D3"/>
    <a:srgbClr val="53585E"/>
    <a:srgbClr val="346B64"/>
    <a:srgbClr val="404040"/>
    <a:srgbClr val="B41572"/>
    <a:srgbClr val="A18D86"/>
    <a:srgbClr val="2D465B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70499" autoAdjust="0"/>
  </p:normalViewPr>
  <p:slideViewPr>
    <p:cSldViewPr snapToObjects="1">
      <p:cViewPr varScale="1">
        <p:scale>
          <a:sx n="89" d="100"/>
          <a:sy n="89" d="100"/>
        </p:scale>
        <p:origin x="1092" y="90"/>
      </p:cViewPr>
      <p:guideLst>
        <p:guide orient="horz" pos="1185"/>
        <p:guide pos="6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2790" y="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ableStyles" Target="tableStyles.xml"/><Relationship Id="rId20" Type="http://schemas.openxmlformats.org/officeDocument/2006/relationships/slide" Target="slides/slide7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5366F-1C22-0F4B-93F5-D2D85B3C4A70}" type="datetimeFigureOut">
              <a:rPr lang="fr-FR" smtClean="0"/>
              <a:pPr/>
              <a:t>02/01/2023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FFE55-A826-5444-A9EE-D3B80529A9D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373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74810-5A74-3E42-A241-024D8100C774}" type="datetimeFigureOut">
              <a:rPr lang="fr-FR" smtClean="0"/>
              <a:pPr/>
              <a:t>02/01/2023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71ED6-B493-974F-92EF-7DC4AAFD914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762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600" b="0" i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71ED6-B493-974F-92EF-7DC4AAFD914F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378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71ED6-B493-974F-92EF-7DC4AAFD914F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76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71ED6-B493-974F-92EF-7DC4AAFD914F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306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71ED6-B493-974F-92EF-7DC4AAFD914F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99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17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870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25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A72D16A-8363-4555-B751-17AE8C82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000" y="352307"/>
            <a:ext cx="6480000" cy="36933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1">
                <a:solidFill>
                  <a:srgbClr val="007FA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D901991C-7E94-4746-A716-6BD7DBFC78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6000" y="1088740"/>
            <a:ext cx="3960000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007FA1"/>
                </a:solidFill>
                <a:effectLst/>
                <a:latin typeface="Arial Nova" panose="020B050402020202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71624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69">
          <p15:clr>
            <a:srgbClr val="FBAE40"/>
          </p15:clr>
        </p15:guide>
        <p15:guide id="4" pos="4520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orient="horz" pos="686">
          <p15:clr>
            <a:srgbClr val="FBAE40"/>
          </p15:clr>
        </p15:guide>
        <p15:guide id="7" orient="horz" pos="913">
          <p15:clr>
            <a:srgbClr val="FBAE40"/>
          </p15:clr>
        </p15:guide>
        <p15:guide id="8" orient="horz" pos="4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49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4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28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88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B55794-2279-465A-BEC5-C5D198FC49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175103" y="1449388"/>
            <a:ext cx="4681537" cy="5039952"/>
          </a:xfrm>
          <a:prstGeom prst="rect">
            <a:avLst/>
          </a:prstGeom>
        </p:spPr>
        <p:txBody>
          <a:bodyPr lIns="36000" tIns="36000" rIns="36000" bIns="3600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>
                    <a:lumMod val="50000"/>
                  </a:schemeClr>
                </a:solidFill>
                <a:latin typeface="Arial Nova" panose="020B0504020202020204" pitchFamily="34" charset="0"/>
              </a:defRPr>
            </a:lvl1pPr>
            <a:lvl2pPr marL="363538" indent="-174625">
              <a:lnSpc>
                <a:spcPct val="100000"/>
              </a:lnSpc>
              <a:spcBef>
                <a:spcPts val="0"/>
              </a:spcBef>
              <a:buClr>
                <a:srgbClr val="007FA1"/>
              </a:buClr>
              <a:defRPr sz="1800">
                <a:solidFill>
                  <a:schemeClr val="tx2">
                    <a:lumMod val="50000"/>
                  </a:schemeClr>
                </a:solidFill>
                <a:latin typeface="Arial Nova" panose="020B0504020202020204" pitchFamily="34" charset="0"/>
              </a:defRPr>
            </a:lvl2pPr>
            <a:lvl3pPr marL="536575" indent="-173038">
              <a:lnSpc>
                <a:spcPct val="100000"/>
              </a:lnSpc>
              <a:spcBef>
                <a:spcPts val="0"/>
              </a:spcBef>
              <a:buClr>
                <a:srgbClr val="007FA1"/>
              </a:buClr>
              <a:defRPr sz="1600">
                <a:solidFill>
                  <a:schemeClr val="tx2">
                    <a:lumMod val="50000"/>
                  </a:schemeClr>
                </a:solidFill>
                <a:latin typeface="Arial Nova" panose="020B0504020202020204" pitchFamily="34" charset="0"/>
              </a:defRPr>
            </a:lvl3pPr>
            <a:lvl4pPr marL="711200" indent="-173038">
              <a:lnSpc>
                <a:spcPct val="100000"/>
              </a:lnSpc>
              <a:spcBef>
                <a:spcPts val="0"/>
              </a:spcBef>
              <a:buClr>
                <a:srgbClr val="007FA1"/>
              </a:buClr>
              <a:defRPr sz="1400">
                <a:solidFill>
                  <a:schemeClr val="tx2">
                    <a:lumMod val="50000"/>
                  </a:schemeClr>
                </a:solidFill>
                <a:latin typeface="Arial Nova" panose="020B0504020202020204" pitchFamily="34" charset="0"/>
              </a:defRPr>
            </a:lvl4pPr>
            <a:lvl5pPr marL="900113" indent="-173038">
              <a:lnSpc>
                <a:spcPct val="100000"/>
              </a:lnSpc>
              <a:spcBef>
                <a:spcPts val="0"/>
              </a:spcBef>
              <a:buClr>
                <a:srgbClr val="007FA1"/>
              </a:buClr>
              <a:defRPr sz="1400">
                <a:solidFill>
                  <a:schemeClr val="tx2">
                    <a:lumMod val="50000"/>
                  </a:schemeClr>
                </a:solidFill>
                <a:latin typeface="Arial Nova" panose="020B05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CA72D16A-8363-4555-B751-17AE8C82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000" y="352307"/>
            <a:ext cx="6480000" cy="36933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1">
                <a:solidFill>
                  <a:srgbClr val="007FA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D901991C-7E94-4746-A716-6BD7DBFC78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6000" y="1088740"/>
            <a:ext cx="3960000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007FA1"/>
                </a:solidFill>
                <a:effectLst/>
                <a:latin typeface="Arial Nova" panose="020B050402020202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53625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pos="4520" userDrawn="1">
          <p15:clr>
            <a:srgbClr val="FBAE40"/>
          </p15:clr>
        </p15:guide>
        <p15:guide id="5" orient="horz" pos="4088" userDrawn="1">
          <p15:clr>
            <a:srgbClr val="FBAE40"/>
          </p15:clr>
        </p15:guide>
        <p15:guide id="6" orient="horz" pos="686" userDrawn="1">
          <p15:clr>
            <a:srgbClr val="FBAE40"/>
          </p15:clr>
        </p15:guide>
        <p15:guide id="7" orient="horz" pos="913" userDrawn="1">
          <p15:clr>
            <a:srgbClr val="FBAE40"/>
          </p15:clr>
        </p15:guide>
        <p15:guide id="8" orient="horz" pos="45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A72D16A-8363-4555-B751-17AE8C82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000" y="352307"/>
            <a:ext cx="6480000" cy="36933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1">
                <a:solidFill>
                  <a:srgbClr val="007FA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D901991C-7E94-4746-A716-6BD7DBFC785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6000" y="1088740"/>
            <a:ext cx="3960000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000" b="1">
                <a:solidFill>
                  <a:srgbClr val="007FA1"/>
                </a:solidFill>
                <a:effectLst/>
                <a:latin typeface="Arial Nova" panose="020B0504020202020204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0470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469">
          <p15:clr>
            <a:srgbClr val="FBAE40"/>
          </p15:clr>
        </p15:guide>
        <p15:guide id="4" pos="4520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orient="horz" pos="686">
          <p15:clr>
            <a:srgbClr val="FBAE40"/>
          </p15:clr>
        </p15:guide>
        <p15:guide id="7" orient="horz" pos="913">
          <p15:clr>
            <a:srgbClr val="FBAE40"/>
          </p15:clr>
        </p15:guide>
        <p15:guide id="8" orient="horz" pos="45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15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tiff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tif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tif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tiff"/><Relationship Id="rId4" Type="http://schemas.openxmlformats.org/officeDocument/2006/relationships/image" Target="../media/image1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tif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tiff"/><Relationship Id="rId4" Type="http://schemas.openxmlformats.org/officeDocument/2006/relationships/image" Target="../media/image1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tiff"/><Relationship Id="rId4" Type="http://schemas.openxmlformats.org/officeDocument/2006/relationships/image" Target="../media/image1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tiff"/><Relationship Id="rId4" Type="http://schemas.openxmlformats.org/officeDocument/2006/relationships/image" Target="../media/image1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tif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tiff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4056EC8-441D-4650-90F8-2649F2731D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6063258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99AF6B5-0560-4B10-A46B-229ECB22E63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60887" y="531"/>
            <a:ext cx="5131113" cy="68574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5ED0263-37B2-4CE3-9D10-F56653DEFA2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859" y="507506"/>
            <a:ext cx="354770" cy="58518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744F9A9-C595-4099-9FE9-65562EF27E5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445" y="515280"/>
            <a:ext cx="1320329" cy="126912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EFA42AE-CC6D-4501-8E08-9A18A597816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371" y="4267525"/>
            <a:ext cx="837550" cy="8375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67104EF-4EAE-4672-9C3F-1A682A066DF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627" y="5789088"/>
            <a:ext cx="775373" cy="9033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6AEC5ED-AB47-48EC-9796-B5D190FD49F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938" y="155842"/>
            <a:ext cx="1437752" cy="359438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9859ED6-8AA1-40CB-9BD8-DF0EB1D45ECC}"/>
              </a:ext>
            </a:extLst>
          </p:cNvPr>
          <p:cNvPicPr>
            <a:picLocks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42" b="4642"/>
          <a:stretch/>
        </p:blipFill>
        <p:spPr>
          <a:xfrm>
            <a:off x="2316000" y="0"/>
            <a:ext cx="75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9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19" r:id="rId2"/>
  </p:sldLayoutIdLst>
  <p:txStyles>
    <p:titleStyle>
      <a:lvl1pPr algn="l" defTabSz="342900" rtl="0" eaLnBrk="1" latinLnBrk="0" hangingPunct="1">
        <a:lnSpc>
          <a:spcPts val="1425"/>
        </a:lnSpc>
        <a:spcBef>
          <a:spcPct val="0"/>
        </a:spcBef>
        <a:buNone/>
        <a:defRPr sz="1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F3F2E6-F674-4D9A-AE8E-FB8732E946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52" y="0"/>
            <a:ext cx="5286375" cy="6858000"/>
          </a:xfrm>
          <a:prstGeom prst="rect">
            <a:avLst/>
          </a:prstGeom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620AB854-3558-4DF4-8DC5-092D5FFAE2B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69615" y="6563553"/>
            <a:ext cx="457200" cy="21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fld id="{59509B94-84A5-BF4F-9C2A-7EA9B89B457B}" type="slidenum">
              <a:rPr lang="fr-FR" sz="1000" b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charset="0"/>
                <a:cs typeface="Arial" charset="0"/>
              </a:rPr>
              <a:pPr hangingPunct="0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t>‹#›</a:t>
            </a:fld>
            <a:endParaRPr lang="fr-FR" sz="1000" b="0" dirty="0">
              <a:solidFill>
                <a:schemeClr val="tx1">
                  <a:lumMod val="50000"/>
                  <a:lumOff val="50000"/>
                </a:schemeClr>
              </a:solidFill>
              <a:latin typeface="ＭＳ Ｐゴシック" charset="0"/>
              <a:cs typeface="Arial" charset="0"/>
            </a:endParaRPr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id="{B49AF917-B256-415F-B1EF-97081C6FB99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869615" y="6609984"/>
            <a:ext cx="0" cy="204788"/>
          </a:xfrm>
          <a:prstGeom prst="line">
            <a:avLst/>
          </a:prstGeom>
          <a:noFill/>
          <a:ln w="3175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350">
              <a:cs typeface="Arial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20208E4-CEB0-4755-8A25-EC96F585EF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0580" y="155842"/>
            <a:ext cx="1437752" cy="35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3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19B6C22-C514-43B7-B1BF-EB7D557ACE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3453618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21C7DDC-729A-4E5B-A3E8-64A9D83FB4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82820" y="284848"/>
            <a:ext cx="8180540" cy="208206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7079F16-766B-4C76-9040-81FE914E7C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580" y="5669599"/>
            <a:ext cx="3262420" cy="1192319"/>
          </a:xfrm>
          <a:prstGeom prst="rect">
            <a:avLst/>
          </a:prstGeom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06B047B8-E359-4FC2-9ABE-DD9F3F0378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69615" y="6576616"/>
            <a:ext cx="457200" cy="21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fld id="{59509B94-84A5-BF4F-9C2A-7EA9B89B457B}" type="slidenum">
              <a:rPr lang="fr-FR" sz="1000" b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charset="0"/>
                <a:cs typeface="Arial" charset="0"/>
              </a:rPr>
              <a:pPr hangingPunct="0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t>‹#›</a:t>
            </a:fld>
            <a:endParaRPr lang="fr-FR" sz="1000" b="0" dirty="0">
              <a:solidFill>
                <a:schemeClr val="tx1">
                  <a:lumMod val="50000"/>
                  <a:lumOff val="50000"/>
                </a:schemeClr>
              </a:solidFill>
              <a:latin typeface="ＭＳ Ｐゴシック" charset="0"/>
              <a:cs typeface="Arial" charset="0"/>
            </a:endParaRP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29937B1F-01C0-4E88-B3D7-D3D654EE04B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869615" y="6609984"/>
            <a:ext cx="0" cy="204788"/>
          </a:xfrm>
          <a:prstGeom prst="line">
            <a:avLst/>
          </a:prstGeom>
          <a:noFill/>
          <a:ln w="3175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350">
              <a:cs typeface="Arial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C4B8744-648A-4800-B526-2D8DE47638C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0580" y="155842"/>
            <a:ext cx="1437752" cy="35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685800" rtl="0" eaLnBrk="1" fontAlgn="auto" latinLnBrk="0" hangingPunct="1">
        <a:lnSpc>
          <a:spcPct val="150000"/>
        </a:lnSpc>
        <a:spcBef>
          <a:spcPts val="1200"/>
        </a:spcBef>
        <a:spcAft>
          <a:spcPts val="0"/>
        </a:spcAft>
        <a:buClr>
          <a:srgbClr val="B41572"/>
        </a:buClr>
        <a:buSzTx/>
        <a:buFont typeface="Wingdings"/>
        <a:buNone/>
        <a:tabLst/>
        <a:defRPr lang="fr-FR" sz="1600" kern="1200" dirty="0" smtClean="0">
          <a:solidFill>
            <a:schemeClr val="tx1"/>
          </a:solidFill>
          <a:latin typeface="Roboto Condensed Light" panose="02000000000000000000" pitchFamily="2" charset="0"/>
          <a:ea typeface="Roboto Condensed Light" panose="02000000000000000000" pitchFamily="2" charset="0"/>
          <a:cs typeface="Roboto Condensed Light" panose="02000000000000000000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1400" kern="1200" dirty="0" smtClean="0">
          <a:solidFill>
            <a:srgbClr val="CC3399"/>
          </a:solidFill>
          <a:latin typeface="DINPro-Ligh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1400" kern="1200" dirty="0" smtClean="0">
          <a:solidFill>
            <a:srgbClr val="CC3399"/>
          </a:solidFill>
          <a:latin typeface="DINPro-Ligh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1400" kern="1200" dirty="0" smtClean="0">
          <a:solidFill>
            <a:srgbClr val="CC3399"/>
          </a:solidFill>
          <a:latin typeface="DINPro-Ligh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fr-FR" sz="1400" kern="1200" dirty="0">
          <a:solidFill>
            <a:srgbClr val="CC3399"/>
          </a:solidFill>
          <a:latin typeface="DINPro-Ligh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17CACA6-5DC5-432B-8B58-876862CE19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580" y="5648334"/>
            <a:ext cx="3262420" cy="119231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C9CA0D3-1E3F-48B1-A8BE-C85F94A3A4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6577" y="0"/>
            <a:ext cx="5625703" cy="6858000"/>
          </a:xfrm>
          <a:prstGeom prst="rect">
            <a:avLst/>
          </a:prstGeom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2518CC58-531C-48F1-BC5D-D86792EDE6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69615" y="6563553"/>
            <a:ext cx="457200" cy="21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fld id="{59509B94-84A5-BF4F-9C2A-7EA9B89B457B}" type="slidenum">
              <a:rPr lang="fr-FR" sz="1000" b="0">
                <a:solidFill>
                  <a:srgbClr val="494C51"/>
                </a:solidFill>
                <a:latin typeface="ＭＳ Ｐゴシック" charset="0"/>
                <a:cs typeface="Arial" charset="0"/>
              </a:rPr>
              <a:pPr hangingPunct="0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t>‹#›</a:t>
            </a:fld>
            <a:endParaRPr lang="fr-FR" sz="1000" b="0" dirty="0">
              <a:solidFill>
                <a:srgbClr val="494C51"/>
              </a:solidFill>
              <a:latin typeface="ＭＳ Ｐゴシック" charset="0"/>
              <a:cs typeface="Arial" charset="0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335A3475-82CA-4A72-B1AF-8F64743B4E0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869615" y="6609984"/>
            <a:ext cx="0" cy="204788"/>
          </a:xfrm>
          <a:prstGeom prst="line">
            <a:avLst/>
          </a:prstGeom>
          <a:noFill/>
          <a:ln w="3175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350">
              <a:cs typeface="Arial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A938FC0-34ED-47D3-A55F-56AF8D51E7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0580" y="155842"/>
            <a:ext cx="1437752" cy="35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8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marL="0" algn="l" defTabSz="457200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lang="fr-FR" sz="4000" b="0" kern="1200" baseline="0" dirty="0">
          <a:solidFill>
            <a:schemeClr val="tx1"/>
          </a:solidFill>
          <a:latin typeface="Roboto Condensed Light" panose="02000000000000000000" pitchFamily="2" charset="0"/>
          <a:ea typeface="Roboto Condensed Light" panose="02000000000000000000" pitchFamily="2" charset="0"/>
          <a:cs typeface="Roboto Condensed Light" panose="02000000000000000000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FC7329B-B94A-4BB5-9006-821B150EC0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7123" y="0"/>
            <a:ext cx="5286375" cy="6858000"/>
          </a:xfrm>
          <a:prstGeom prst="rect">
            <a:avLst/>
          </a:prstGeom>
        </p:spPr>
      </p:pic>
      <p:sp>
        <p:nvSpPr>
          <p:cNvPr id="6" name="Text Box 8">
            <a:extLst>
              <a:ext uri="{FF2B5EF4-FFF2-40B4-BE49-F238E27FC236}">
                <a16:creationId xmlns:a16="http://schemas.microsoft.com/office/drawing/2014/main" id="{4950C8DC-AF59-41AD-A418-26A85AF583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69615" y="6563553"/>
            <a:ext cx="457200" cy="21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fld id="{59509B94-84A5-BF4F-9C2A-7EA9B89B457B}" type="slidenum">
              <a:rPr lang="fr-FR" sz="1000" b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charset="0"/>
                <a:cs typeface="Arial" charset="0"/>
              </a:rPr>
              <a:pPr hangingPunct="0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t>‹#›</a:t>
            </a:fld>
            <a:endParaRPr lang="fr-FR" sz="1000" b="0" dirty="0">
              <a:solidFill>
                <a:schemeClr val="tx1">
                  <a:lumMod val="50000"/>
                  <a:lumOff val="50000"/>
                </a:schemeClr>
              </a:solidFill>
              <a:latin typeface="ＭＳ Ｐゴシック" charset="0"/>
              <a:cs typeface="Arial" charset="0"/>
            </a:endParaRP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6C72DD97-2971-4590-887C-CBDA528EA91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869615" y="6609984"/>
            <a:ext cx="0" cy="204788"/>
          </a:xfrm>
          <a:prstGeom prst="line">
            <a:avLst/>
          </a:prstGeom>
          <a:noFill/>
          <a:ln w="3175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350">
              <a:cs typeface="Arial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B0BF283-720F-41A2-A9DE-4377FD98B7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0580" y="155842"/>
            <a:ext cx="1437752" cy="35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6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marL="0" algn="l" defTabSz="457200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lang="fr-FR" sz="4000" b="0" kern="1200" baseline="0" dirty="0">
          <a:solidFill>
            <a:schemeClr val="tx1"/>
          </a:solidFill>
          <a:latin typeface="Roboto Condensed Light" panose="02000000000000000000" pitchFamily="2" charset="0"/>
          <a:ea typeface="Roboto Condensed Light" panose="02000000000000000000" pitchFamily="2" charset="0"/>
          <a:cs typeface="Roboto Condensed Light" panose="02000000000000000000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83AD2EE-9662-4C78-8948-607F19BF0B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580" y="5669600"/>
            <a:ext cx="3262420" cy="119231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580D2FC-C642-4DFC-BD1D-A1968CFD08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34" y="0"/>
            <a:ext cx="5625703" cy="6858000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966E4EE8-7A24-48DF-871C-BDF902C6AB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69615" y="6563553"/>
            <a:ext cx="457200" cy="21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fld id="{59509B94-84A5-BF4F-9C2A-7EA9B89B457B}" type="slidenum">
              <a:rPr lang="fr-FR" sz="1000" b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charset="0"/>
                <a:cs typeface="Arial" charset="0"/>
              </a:rPr>
              <a:pPr hangingPunct="0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t>‹#›</a:t>
            </a:fld>
            <a:endParaRPr lang="fr-FR" sz="1000" b="0" dirty="0">
              <a:solidFill>
                <a:schemeClr val="tx1">
                  <a:lumMod val="50000"/>
                  <a:lumOff val="50000"/>
                </a:schemeClr>
              </a:solidFill>
              <a:latin typeface="ＭＳ Ｐゴシック" charset="0"/>
              <a:cs typeface="Arial" charset="0"/>
            </a:endParaRPr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EB6F874E-E2BC-4553-8FE5-69DF35E499B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869615" y="6609984"/>
            <a:ext cx="0" cy="204788"/>
          </a:xfrm>
          <a:prstGeom prst="line">
            <a:avLst/>
          </a:prstGeom>
          <a:noFill/>
          <a:ln w="3175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350">
              <a:cs typeface="Arial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9F2119F-FF9D-42D4-8A3D-A91F501F08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0580" y="155842"/>
            <a:ext cx="1437752" cy="35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4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F0A1CFD-C9DF-4EE8-9665-4B50BFBA37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7124" y="0"/>
            <a:ext cx="5286375" cy="6858000"/>
          </a:xfrm>
          <a:prstGeom prst="rect">
            <a:avLst/>
          </a:prstGeom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23067B73-B13A-4471-9AF6-CE5F8BE3F8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69615" y="6563553"/>
            <a:ext cx="457200" cy="21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fld id="{59509B94-84A5-BF4F-9C2A-7EA9B89B457B}" type="slidenum">
              <a:rPr lang="fr-FR" sz="1000" b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charset="0"/>
                <a:cs typeface="Arial" charset="0"/>
              </a:rPr>
              <a:pPr hangingPunct="0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t>‹#›</a:t>
            </a:fld>
            <a:endParaRPr lang="fr-FR" sz="1000" b="0" dirty="0">
              <a:solidFill>
                <a:schemeClr val="tx1">
                  <a:lumMod val="50000"/>
                  <a:lumOff val="50000"/>
                </a:schemeClr>
              </a:solidFill>
              <a:latin typeface="ＭＳ Ｐゴシック" charset="0"/>
              <a:cs typeface="Arial" charset="0"/>
            </a:endParaRPr>
          </a:p>
        </p:txBody>
      </p:sp>
      <p:sp>
        <p:nvSpPr>
          <p:cNvPr id="5" name="Line 10">
            <a:extLst>
              <a:ext uri="{FF2B5EF4-FFF2-40B4-BE49-F238E27FC236}">
                <a16:creationId xmlns:a16="http://schemas.microsoft.com/office/drawing/2014/main" id="{B2F36273-A30C-4E74-953A-C9EABD7012F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869615" y="6609984"/>
            <a:ext cx="0" cy="204788"/>
          </a:xfrm>
          <a:prstGeom prst="line">
            <a:avLst/>
          </a:prstGeom>
          <a:noFill/>
          <a:ln w="3175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350">
              <a:cs typeface="Arial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E9300C5-C3E2-4E29-BDB5-3372DD981A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0580" y="155842"/>
            <a:ext cx="1437752" cy="35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8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8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8EC8112-3919-49F9-80F6-12069D907F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5" y="0"/>
            <a:ext cx="5625703" cy="6858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BF669DC-04CD-43CF-8238-57E27AA987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580" y="5669600"/>
            <a:ext cx="3262420" cy="1192319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8DB051A1-58E2-45AE-8F13-1F25D9E63C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69615" y="6563553"/>
            <a:ext cx="457200" cy="21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fld id="{59509B94-84A5-BF4F-9C2A-7EA9B89B457B}" type="slidenum">
              <a:rPr lang="fr-FR" sz="1000" b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charset="0"/>
                <a:cs typeface="Arial" charset="0"/>
              </a:rPr>
              <a:pPr hangingPunct="0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t>‹#›</a:t>
            </a:fld>
            <a:endParaRPr lang="fr-FR" sz="1000" b="0" dirty="0">
              <a:solidFill>
                <a:schemeClr val="tx1">
                  <a:lumMod val="50000"/>
                  <a:lumOff val="50000"/>
                </a:schemeClr>
              </a:solidFill>
              <a:latin typeface="ＭＳ Ｐゴシック" charset="0"/>
              <a:cs typeface="Arial" charset="0"/>
            </a:endParaRPr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801D0154-228E-4250-8735-B8D8C44CCCC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869615" y="6609984"/>
            <a:ext cx="0" cy="204788"/>
          </a:xfrm>
          <a:prstGeom prst="line">
            <a:avLst/>
          </a:prstGeom>
          <a:noFill/>
          <a:ln w="3175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350">
              <a:cs typeface="Arial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DCD4008-6842-41B7-9666-3053D318AC1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0580" y="155842"/>
            <a:ext cx="1437752" cy="35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9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A6027CA-8B66-4A24-978E-02DAB1C922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79" y="0"/>
            <a:ext cx="5286375" cy="6858000"/>
          </a:xfrm>
          <a:prstGeom prst="rect">
            <a:avLst/>
          </a:prstGeom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9FDB402D-5061-42E7-95CD-067BE74EA8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69615" y="6563553"/>
            <a:ext cx="457200" cy="21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fld id="{59509B94-84A5-BF4F-9C2A-7EA9B89B457B}" type="slidenum">
              <a:rPr lang="fr-FR" sz="1000" b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charset="0"/>
                <a:cs typeface="Arial" charset="0"/>
              </a:rPr>
              <a:pPr hangingPunct="0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t>‹#›</a:t>
            </a:fld>
            <a:endParaRPr lang="fr-FR" sz="1000" b="0" dirty="0">
              <a:solidFill>
                <a:schemeClr val="tx1">
                  <a:lumMod val="50000"/>
                  <a:lumOff val="50000"/>
                </a:schemeClr>
              </a:solidFill>
              <a:latin typeface="ＭＳ Ｐゴシック" charset="0"/>
              <a:cs typeface="Arial" charset="0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F33503D1-A61E-4984-81A4-7499BADBDB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869615" y="6609984"/>
            <a:ext cx="0" cy="204788"/>
          </a:xfrm>
          <a:prstGeom prst="line">
            <a:avLst/>
          </a:prstGeom>
          <a:noFill/>
          <a:ln w="3175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350">
              <a:cs typeface="Arial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CA30462-3B9E-405E-A66A-4A2D1860BA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0580" y="155842"/>
            <a:ext cx="1437752" cy="35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2624C461-2000-4E4A-93D5-9BDC081FC5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958" y="0"/>
            <a:ext cx="5625703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9682A03-59EE-4D3D-BEFB-02E951B646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580" y="5669600"/>
            <a:ext cx="3262420" cy="1192319"/>
          </a:xfrm>
          <a:prstGeom prst="rect">
            <a:avLst/>
          </a:prstGeom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id="{1C4CFE96-384B-47AC-981E-236420125D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69615" y="6563553"/>
            <a:ext cx="457200" cy="21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fld id="{59509B94-84A5-BF4F-9C2A-7EA9B89B457B}" type="slidenum">
              <a:rPr lang="fr-FR" sz="1000" b="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charset="0"/>
                <a:cs typeface="Arial" charset="0"/>
              </a:rPr>
              <a:pPr hangingPunct="0">
                <a:lnSpc>
                  <a:spcPct val="93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t>‹#›</a:t>
            </a:fld>
            <a:endParaRPr lang="fr-FR" sz="1000" b="0" dirty="0">
              <a:solidFill>
                <a:schemeClr val="tx1">
                  <a:lumMod val="50000"/>
                  <a:lumOff val="50000"/>
                </a:schemeClr>
              </a:solidFill>
              <a:latin typeface="ＭＳ Ｐゴシック" charset="0"/>
              <a:cs typeface="Arial" charset="0"/>
            </a:endParaRPr>
          </a:p>
        </p:txBody>
      </p:sp>
      <p:sp>
        <p:nvSpPr>
          <p:cNvPr id="7" name="Line 10">
            <a:extLst>
              <a:ext uri="{FF2B5EF4-FFF2-40B4-BE49-F238E27FC236}">
                <a16:creationId xmlns:a16="http://schemas.microsoft.com/office/drawing/2014/main" id="{CFC87AAF-9849-470F-A717-268889B2185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1869615" y="6609984"/>
            <a:ext cx="0" cy="204788"/>
          </a:xfrm>
          <a:prstGeom prst="line">
            <a:avLst/>
          </a:prstGeom>
          <a:noFill/>
          <a:ln w="3175" cmpd="sng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350">
              <a:cs typeface="Arial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A9F84B2-F34C-4A85-AC57-5BD5FCFC98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0580" y="155842"/>
            <a:ext cx="1437752" cy="35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5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51.jpeg"/><Relationship Id="rId7" Type="http://schemas.openxmlformats.org/officeDocument/2006/relationships/image" Target="../media/image3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2.jpeg"/><Relationship Id="rId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11" Type="http://schemas.openxmlformats.org/officeDocument/2006/relationships/image" Target="../media/image75.png"/><Relationship Id="rId5" Type="http://schemas.openxmlformats.org/officeDocument/2006/relationships/image" Target="../media/image71.jpeg"/><Relationship Id="rId10" Type="http://schemas.openxmlformats.org/officeDocument/2006/relationships/image" Target="../media/image51.jpeg"/><Relationship Id="rId4" Type="http://schemas.openxmlformats.org/officeDocument/2006/relationships/image" Target="../media/image70.jpeg"/><Relationship Id="rId9" Type="http://schemas.openxmlformats.org/officeDocument/2006/relationships/image" Target="../media/image7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1.jpeg"/><Relationship Id="rId3" Type="http://schemas.openxmlformats.org/officeDocument/2006/relationships/image" Target="../media/image60.jpeg"/><Relationship Id="rId7" Type="http://schemas.openxmlformats.org/officeDocument/2006/relationships/image" Target="../media/image74.jpeg"/><Relationship Id="rId12" Type="http://schemas.openxmlformats.org/officeDocument/2006/relationships/image" Target="../media/image80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79.svg"/><Relationship Id="rId5" Type="http://schemas.openxmlformats.org/officeDocument/2006/relationships/image" Target="../media/image32.jpeg"/><Relationship Id="rId10" Type="http://schemas.openxmlformats.org/officeDocument/2006/relationships/image" Target="../media/image78.png"/><Relationship Id="rId4" Type="http://schemas.openxmlformats.org/officeDocument/2006/relationships/image" Target="../media/image31.jpeg"/><Relationship Id="rId9" Type="http://schemas.openxmlformats.org/officeDocument/2006/relationships/image" Target="../media/image38.jpeg"/><Relationship Id="rId1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40.jpeg"/><Relationship Id="rId7" Type="http://schemas.openxmlformats.org/officeDocument/2006/relationships/image" Target="../media/image84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79.svg"/><Relationship Id="rId10" Type="http://schemas.openxmlformats.org/officeDocument/2006/relationships/image" Target="../media/image55.jpeg"/><Relationship Id="rId4" Type="http://schemas.openxmlformats.org/officeDocument/2006/relationships/image" Target="../media/image78.png"/><Relationship Id="rId9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87.jpeg"/><Relationship Id="rId7" Type="http://schemas.openxmlformats.org/officeDocument/2006/relationships/image" Target="../media/image31.jpeg"/><Relationship Id="rId2" Type="http://schemas.openxmlformats.org/officeDocument/2006/relationships/image" Target="../media/image86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11" Type="http://schemas.openxmlformats.org/officeDocument/2006/relationships/image" Target="../media/image90.svg"/><Relationship Id="rId5" Type="http://schemas.openxmlformats.org/officeDocument/2006/relationships/image" Target="../media/image60.jpeg"/><Relationship Id="rId10" Type="http://schemas.openxmlformats.org/officeDocument/2006/relationships/image" Target="../media/image89.png"/><Relationship Id="rId4" Type="http://schemas.openxmlformats.org/officeDocument/2006/relationships/image" Target="../media/image88.jpeg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72.jpeg"/><Relationship Id="rId7" Type="http://schemas.openxmlformats.org/officeDocument/2006/relationships/image" Target="../media/image5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53.jpeg"/><Relationship Id="rId4" Type="http://schemas.openxmlformats.org/officeDocument/2006/relationships/image" Target="../media/image7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60.jpeg"/><Relationship Id="rId7" Type="http://schemas.openxmlformats.org/officeDocument/2006/relationships/image" Target="../media/image51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94.svg"/><Relationship Id="rId10" Type="http://schemas.openxmlformats.org/officeDocument/2006/relationships/image" Target="../media/image97.png"/><Relationship Id="rId4" Type="http://schemas.openxmlformats.org/officeDocument/2006/relationships/image" Target="../media/image93.png"/><Relationship Id="rId9" Type="http://schemas.openxmlformats.org/officeDocument/2006/relationships/image" Target="../media/image9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93.png"/><Relationship Id="rId7" Type="http://schemas.openxmlformats.org/officeDocument/2006/relationships/image" Target="../media/image98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41.jpeg"/><Relationship Id="rId4" Type="http://schemas.openxmlformats.org/officeDocument/2006/relationships/image" Target="../media/image94.svg"/><Relationship Id="rId9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image" Target="../media/image100.jpeg"/><Relationship Id="rId7" Type="http://schemas.openxmlformats.org/officeDocument/2006/relationships/image" Target="../media/image102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98.pn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28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36.jpeg"/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12" Type="http://schemas.openxmlformats.org/officeDocument/2006/relationships/image" Target="../media/image4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5.jpeg"/><Relationship Id="rId5" Type="http://schemas.openxmlformats.org/officeDocument/2006/relationships/image" Target="../media/image31.jpeg"/><Relationship Id="rId10" Type="http://schemas.openxmlformats.org/officeDocument/2006/relationships/image" Target="../media/image34.jpeg"/><Relationship Id="rId4" Type="http://schemas.openxmlformats.org/officeDocument/2006/relationships/image" Target="../media/image49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53.jpeg"/><Relationship Id="rId7" Type="http://schemas.openxmlformats.org/officeDocument/2006/relationships/image" Target="../media/image50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54.jpeg"/><Relationship Id="rId9" Type="http://schemas.openxmlformats.org/officeDocument/2006/relationships/image" Target="../media/image5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0.jpeg"/><Relationship Id="rId3" Type="http://schemas.openxmlformats.org/officeDocument/2006/relationships/image" Target="../media/image57.jpeg"/><Relationship Id="rId7" Type="http://schemas.openxmlformats.org/officeDocument/2006/relationships/image" Target="../media/image33.jpeg"/><Relationship Id="rId12" Type="http://schemas.openxmlformats.org/officeDocument/2006/relationships/image" Target="../media/image5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1.jpeg"/><Relationship Id="rId5" Type="http://schemas.openxmlformats.org/officeDocument/2006/relationships/image" Target="../media/image59.jpeg"/><Relationship Id="rId10" Type="http://schemas.openxmlformats.org/officeDocument/2006/relationships/image" Target="../media/image53.jpeg"/><Relationship Id="rId4" Type="http://schemas.openxmlformats.org/officeDocument/2006/relationships/image" Target="../media/image58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34342D0-F7A5-4DE3-8F2A-344244388A0A}"/>
              </a:ext>
            </a:extLst>
          </p:cNvPr>
          <p:cNvSpPr txBox="1"/>
          <p:nvPr/>
        </p:nvSpPr>
        <p:spPr>
          <a:xfrm>
            <a:off x="3278505" y="2715985"/>
            <a:ext cx="5634990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  <a:spcAft>
                <a:spcPts val="0"/>
              </a:spcAft>
            </a:pPr>
            <a:r>
              <a:rPr lang="pl-PL" sz="48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Nowa gama </a:t>
            </a:r>
            <a:br>
              <a:rPr lang="pl-PL" sz="48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800" b="1" i="0" u="none" strike="noStrike" kern="120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przedłużaczy</a:t>
            </a:r>
            <a:br>
              <a:rPr lang="pl-PL" sz="4800" b="1" i="0" u="none" strike="noStrike" kern="120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800" b="1" i="0" u="none" strike="noStrike" kern="1200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rozgałęźników</a:t>
            </a:r>
          </a:p>
          <a:p>
            <a:pPr algn="ctr">
              <a:lnSpc>
                <a:spcPts val="5200"/>
              </a:lnSpc>
              <a:spcAft>
                <a:spcPts val="0"/>
              </a:spcAft>
            </a:pPr>
            <a:r>
              <a:rPr lang="fr-FR" sz="4800" b="0" i="0" u="none" strike="noStrike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Legrand</a:t>
            </a:r>
            <a:endParaRPr lang="fr-FR" sz="4800" b="0" i="0" u="none" strike="noStrike" kern="1200" baseline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32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0387D26-2DF5-41DF-A0F4-B38C399BAA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POTRZEBA KLIENTA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Więcej gniazd z dodatkową ochroną i wskaźnikiem obciążenia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Wysoka estetyka, wygoda i możliwość montażu</a:t>
            </a:r>
          </a:p>
          <a:p>
            <a:pPr lvl="1"/>
            <a:endParaRPr lang="pl-PL" dirty="0"/>
          </a:p>
          <a:p>
            <a:r>
              <a:rPr lang="pl-PL" dirty="0"/>
              <a:t>ZALETY PRODUKTU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Gniazda płaskie - wyłącznie w Legrand</a:t>
            </a:r>
          </a:p>
          <a:p>
            <a:pPr lvl="2"/>
            <a:r>
              <a:rPr lang="pl-PL" dirty="0"/>
              <a:t>Wyższa estetyka - mniej kurzu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Cylindryczny kształt i obrotowy korpus</a:t>
            </a:r>
          </a:p>
          <a:p>
            <a:pPr lvl="1"/>
            <a:r>
              <a:rPr lang="pl-PL" dirty="0"/>
              <a:t>Montaż </a:t>
            </a:r>
            <a:r>
              <a:rPr lang="pl-PL" b="1" dirty="0">
                <a:solidFill>
                  <a:srgbClr val="007FA1"/>
                </a:solidFill>
              </a:rPr>
              <a:t>na wkręty lub opaską </a:t>
            </a:r>
            <a:r>
              <a:rPr lang="pl-PL" dirty="0"/>
              <a:t>zaciskową</a:t>
            </a:r>
          </a:p>
          <a:p>
            <a:pPr lvl="1"/>
            <a:r>
              <a:rPr lang="pl-PL" dirty="0"/>
              <a:t>Miejsce na podłączenie </a:t>
            </a:r>
            <a:r>
              <a:rPr lang="pl-PL" b="1" dirty="0">
                <a:solidFill>
                  <a:srgbClr val="007FA1"/>
                </a:solidFill>
              </a:rPr>
              <a:t>zasilacza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Dodatkowa ochrona </a:t>
            </a:r>
            <a:r>
              <a:rPr lang="pl-PL" dirty="0"/>
              <a:t>urządzenia</a:t>
            </a:r>
          </a:p>
          <a:p>
            <a:pPr lvl="2"/>
            <a:r>
              <a:rPr lang="pl-PL" dirty="0"/>
              <a:t>Wskaźnik obciążenia z poborem energii</a:t>
            </a:r>
          </a:p>
          <a:p>
            <a:pPr lvl="2"/>
            <a:r>
              <a:rPr lang="pl-PL" dirty="0"/>
              <a:t>Wyłącznik nadprądowy ręcznie uzbrajany</a:t>
            </a:r>
          </a:p>
          <a:p>
            <a:endParaRPr lang="pl-PL" dirty="0"/>
          </a:p>
          <a:p>
            <a:r>
              <a:rPr lang="pl-PL" dirty="0"/>
              <a:t>SZEROKOŚĆ GAMY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2 wersje kolorystyczne</a:t>
            </a:r>
          </a:p>
          <a:p>
            <a:pPr lvl="1"/>
            <a:r>
              <a:rPr lang="pl-PL" dirty="0"/>
              <a:t>Liczba gniazd: </a:t>
            </a:r>
            <a:r>
              <a:rPr lang="pl-PL" b="1" dirty="0">
                <a:solidFill>
                  <a:srgbClr val="007FA1"/>
                </a:solidFill>
              </a:rPr>
              <a:t>4, 6</a:t>
            </a:r>
          </a:p>
          <a:p>
            <a:pPr lvl="1"/>
            <a:r>
              <a:rPr lang="pl-PL" dirty="0"/>
              <a:t>Długość przewodu: </a:t>
            </a:r>
            <a:r>
              <a:rPr lang="pl-PL" b="1" dirty="0">
                <a:solidFill>
                  <a:srgbClr val="007FA1"/>
                </a:solidFill>
              </a:rPr>
              <a:t>1.5 m</a:t>
            </a:r>
          </a:p>
          <a:p>
            <a:pPr lvl="1"/>
            <a:r>
              <a:rPr lang="pl-PL" dirty="0"/>
              <a:t>Oferta: </a:t>
            </a:r>
            <a:r>
              <a:rPr lang="pl-PL" b="1" dirty="0">
                <a:solidFill>
                  <a:srgbClr val="007FA1"/>
                </a:solidFill>
              </a:rPr>
              <a:t>2 referencje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C49F141-B5A5-48F9-A3BE-EBA9BD72B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NOWA OFERTA LEGRAND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15C2CE-D4FB-4821-B766-2B1FFC4460E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pl-PL" dirty="0">
                <a:latin typeface="ArialMT-Bold"/>
              </a:rPr>
              <a:t>PRZEDŁUŻACZE UNIWERSALNE PREMIUM</a:t>
            </a:r>
            <a:endParaRPr lang="fr-FR" dirty="0">
              <a:latin typeface="ArialMT-Bold"/>
            </a:endParaRP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81BCC57-9EEA-4472-BCAF-44AE9AF4A236}"/>
              </a:ext>
            </a:extLst>
          </p:cNvPr>
          <p:cNvSpPr/>
          <p:nvPr/>
        </p:nvSpPr>
        <p:spPr>
          <a:xfrm>
            <a:off x="11496640" y="548122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bg1"/>
              </a:gs>
              <a:gs pos="51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Image 1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32449CE-F380-4C7B-B3D4-98C698CD21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411" y="5075127"/>
            <a:ext cx="1269868" cy="977686"/>
          </a:xfrm>
          <a:prstGeom prst="rect">
            <a:avLst/>
          </a:prstGeom>
        </p:spPr>
      </p:pic>
      <p:pic>
        <p:nvPicPr>
          <p:cNvPr id="40" name="Image 2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3902BB1-EDAC-4E37-A47F-8CE76836DB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824" y="4431519"/>
            <a:ext cx="1055378" cy="812548"/>
          </a:xfrm>
          <a:prstGeom prst="rect">
            <a:avLst/>
          </a:prstGeom>
        </p:spPr>
      </p:pic>
      <p:pic>
        <p:nvPicPr>
          <p:cNvPr id="41" name="Image 27">
            <a:extLst>
              <a:ext uri="{FF2B5EF4-FFF2-40B4-BE49-F238E27FC236}">
                <a16:creationId xmlns:a16="http://schemas.microsoft.com/office/drawing/2014/main" id="{F7A9F085-3450-4ABF-8C96-001EB53177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022" y="3479202"/>
            <a:ext cx="1134647" cy="873578"/>
          </a:xfrm>
          <a:prstGeom prst="rect">
            <a:avLst/>
          </a:prstGeom>
        </p:spPr>
      </p:pic>
      <p:pic>
        <p:nvPicPr>
          <p:cNvPr id="17" name="Image 9" descr="Une image contenant noir, blanc, air, volant&#10;&#10;Description générée automatiquement">
            <a:extLst>
              <a:ext uri="{FF2B5EF4-FFF2-40B4-BE49-F238E27FC236}">
                <a16:creationId xmlns:a16="http://schemas.microsoft.com/office/drawing/2014/main" id="{7594F5AC-E6BC-465B-8AA5-0B5213D084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0307" y="2711479"/>
            <a:ext cx="3046267" cy="2323795"/>
          </a:xfrm>
          <a:prstGeom prst="rect">
            <a:avLst/>
          </a:prstGeom>
        </p:spPr>
      </p:pic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779DC62-1152-4146-B868-CC807E71FA7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195" y="2655767"/>
            <a:ext cx="982873" cy="756725"/>
          </a:xfrm>
          <a:prstGeom prst="rect">
            <a:avLst/>
          </a:prstGeom>
        </p:spPr>
      </p:pic>
      <p:pic>
        <p:nvPicPr>
          <p:cNvPr id="14" name="Image 1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CAAA893-2FF6-42C3-8E55-D2B3DDA2AF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708" y="1880828"/>
            <a:ext cx="475333" cy="747930"/>
          </a:xfrm>
          <a:prstGeom prst="rect">
            <a:avLst/>
          </a:prstGeom>
          <a:solidFill>
            <a:srgbClr val="007FA1"/>
          </a:solidFill>
        </p:spPr>
      </p:pic>
      <p:pic>
        <p:nvPicPr>
          <p:cNvPr id="16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78E0A50-123F-48AD-A224-B46EC895C7F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2695" y="1912160"/>
            <a:ext cx="475333" cy="71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08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0387D26-2DF5-41DF-A0F4-B38C399BAA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dirty="0"/>
              <a:t>POTRZEBA KLIENTA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Więcej gniazd i podłączenie urządzeń mobilnych z dodatkową ochroną</a:t>
            </a:r>
          </a:p>
          <a:p>
            <a:pPr lvl="1"/>
            <a:r>
              <a:rPr lang="pl-PL" dirty="0"/>
              <a:t>Ładowanie poprzez </a:t>
            </a:r>
            <a:r>
              <a:rPr lang="pl-PL" b="1" dirty="0">
                <a:solidFill>
                  <a:srgbClr val="007FA1"/>
                </a:solidFill>
              </a:rPr>
              <a:t>gniazda USB A i C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Obrotowa wtyczka </a:t>
            </a:r>
            <a:r>
              <a:rPr lang="pl-PL" dirty="0"/>
              <a:t>dla wygodniejszego podłączenia urządzeń</a:t>
            </a:r>
          </a:p>
          <a:p>
            <a:pPr lvl="1"/>
            <a:endParaRPr lang="pl-PL" dirty="0"/>
          </a:p>
          <a:p>
            <a:r>
              <a:rPr lang="pl-PL" dirty="0"/>
              <a:t>ZALETY PRODUKTU</a:t>
            </a:r>
          </a:p>
          <a:p>
            <a:pPr lvl="1"/>
            <a:r>
              <a:rPr lang="pl-PL" dirty="0"/>
              <a:t>Bestselerowy koncept </a:t>
            </a:r>
            <a:r>
              <a:rPr lang="pl-PL" b="1" dirty="0">
                <a:solidFill>
                  <a:srgbClr val="007FA1"/>
                </a:solidFill>
              </a:rPr>
              <a:t>z dodatkowymi walorami</a:t>
            </a:r>
          </a:p>
          <a:p>
            <a:pPr lvl="2"/>
            <a:r>
              <a:rPr lang="pl-PL" b="1" dirty="0">
                <a:solidFill>
                  <a:srgbClr val="007FA1"/>
                </a:solidFill>
              </a:rPr>
              <a:t>USB A i USB C 3A – 15W</a:t>
            </a:r>
          </a:p>
          <a:p>
            <a:pPr lvl="2"/>
            <a:r>
              <a:rPr lang="pl-PL" b="1" dirty="0">
                <a:solidFill>
                  <a:srgbClr val="007FA1"/>
                </a:solidFill>
              </a:rPr>
              <a:t>Obrotowa wtyczka</a:t>
            </a:r>
          </a:p>
          <a:p>
            <a:pPr lvl="1"/>
            <a:endParaRPr lang="pl-PL" dirty="0"/>
          </a:p>
          <a:p>
            <a:r>
              <a:rPr lang="pl-PL" dirty="0"/>
              <a:t>SZEROKOŚĆ GAMY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2 wersje kolorystyczne</a:t>
            </a:r>
          </a:p>
          <a:p>
            <a:pPr lvl="1"/>
            <a:r>
              <a:rPr lang="pl-PL" dirty="0"/>
              <a:t>Liczba gniazd: </a:t>
            </a:r>
            <a:r>
              <a:rPr lang="pl-PL" b="1" dirty="0">
                <a:solidFill>
                  <a:srgbClr val="007FA1"/>
                </a:solidFill>
              </a:rPr>
              <a:t>3</a:t>
            </a:r>
            <a:r>
              <a:rPr lang="pl-PL" dirty="0"/>
              <a:t> lub </a:t>
            </a:r>
            <a:r>
              <a:rPr lang="pl-PL" b="1" dirty="0">
                <a:solidFill>
                  <a:srgbClr val="007FA1"/>
                </a:solidFill>
              </a:rPr>
              <a:t>2 + USB A i C</a:t>
            </a:r>
          </a:p>
          <a:p>
            <a:pPr lvl="1"/>
            <a:r>
              <a:rPr lang="pl-PL" dirty="0"/>
              <a:t>Oferta: </a:t>
            </a:r>
            <a:r>
              <a:rPr lang="pl-PL" b="1" dirty="0">
                <a:solidFill>
                  <a:srgbClr val="007FA1"/>
                </a:solidFill>
              </a:rPr>
              <a:t>3 referencje</a:t>
            </a:r>
          </a:p>
          <a:p>
            <a:endParaRPr lang="en-US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C49F141-B5A5-48F9-A3BE-EBA9BD72B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NOWA OFERTA LEGRAND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15C2CE-D4FB-4821-B766-2B1FFC4460E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ROZGAŁĘŹNIKI UNIWERSALNE </a:t>
            </a:r>
            <a:r>
              <a:rPr lang="pl-PL" dirty="0"/>
              <a:t>PREMIUM</a:t>
            </a:r>
            <a:r>
              <a:rPr lang="en-US" dirty="0"/>
              <a:t> 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4131E805-AD54-4A6A-9233-7C60516AC2A9}"/>
              </a:ext>
            </a:extLst>
          </p:cNvPr>
          <p:cNvSpPr/>
          <p:nvPr/>
        </p:nvSpPr>
        <p:spPr>
          <a:xfrm>
            <a:off x="10956540" y="52286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bg1"/>
              </a:gs>
              <a:gs pos="51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3129C54D-2CF7-49CE-8747-4BF6D8710438}"/>
              </a:ext>
            </a:extLst>
          </p:cNvPr>
          <p:cNvSpPr/>
          <p:nvPr/>
        </p:nvSpPr>
        <p:spPr>
          <a:xfrm>
            <a:off x="11497790" y="52286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51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5CBA3D6-52E6-4B3A-8B10-F1A48324FB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1566" y="3641982"/>
            <a:ext cx="1269868" cy="812548"/>
          </a:xfrm>
          <a:prstGeom prst="rect">
            <a:avLst/>
          </a:prstGeom>
        </p:spPr>
      </p:pic>
      <p:pic>
        <p:nvPicPr>
          <p:cNvPr id="16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CBEE4E5-44BB-43B9-992B-E212976CD7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810" y="1912112"/>
            <a:ext cx="1033271" cy="795528"/>
          </a:xfrm>
          <a:prstGeom prst="rect">
            <a:avLst/>
          </a:prstGeom>
        </p:spPr>
      </p:pic>
      <p:pic>
        <p:nvPicPr>
          <p:cNvPr id="17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F2497BF-9DC0-4EB3-A0F8-BE76EBC5A6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1810" y="2846454"/>
            <a:ext cx="1033272" cy="79552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CB98DE6-9D9D-4BAC-A917-6F493910B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0293" y="2697954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èche : en arc 7">
            <a:extLst>
              <a:ext uri="{FF2B5EF4-FFF2-40B4-BE49-F238E27FC236}">
                <a16:creationId xmlns:a16="http://schemas.microsoft.com/office/drawing/2014/main" id="{03959DA6-F8BD-4A76-A4DC-78F4F7E4B5DE}"/>
              </a:ext>
            </a:extLst>
          </p:cNvPr>
          <p:cNvSpPr/>
          <p:nvPr/>
        </p:nvSpPr>
        <p:spPr>
          <a:xfrm rot="3153749">
            <a:off x="4078822" y="3245210"/>
            <a:ext cx="998875" cy="1123743"/>
          </a:xfrm>
          <a:prstGeom prst="circularArrow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79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5E1CAC63-4B46-4AE5-AD1B-C8EA7C7A98FC}"/>
              </a:ext>
            </a:extLst>
          </p:cNvPr>
          <p:cNvSpPr txBox="1">
            <a:spLocks/>
          </p:cNvSpPr>
          <p:nvPr/>
        </p:nvSpPr>
        <p:spPr>
          <a:xfrm>
            <a:off x="2159072" y="1498493"/>
            <a:ext cx="10032928" cy="4351338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dedykowane oferty do wybranych pomieszczeń</a:t>
            </a:r>
            <a:endParaRPr lang="en-US" sz="16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Podkreślenie </a:t>
            </a:r>
            <a:r>
              <a:rPr lang="pl-PL" sz="1600" b="1" dirty="0">
                <a:solidFill>
                  <a:srgbClr val="007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orientacji na potrzeby klienta</a:t>
            </a:r>
          </a:p>
          <a:p>
            <a:r>
              <a:rPr lang="pl-PL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Dostarczenie </a:t>
            </a:r>
            <a:r>
              <a:rPr lang="pl-PL" sz="1600" b="1" dirty="0">
                <a:solidFill>
                  <a:srgbClr val="007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wartości dodanej </a:t>
            </a:r>
            <a:r>
              <a:rPr lang="pl-PL" sz="16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podczas korzystania z produktów</a:t>
            </a:r>
            <a:endParaRPr lang="en-US" sz="1600" dirty="0">
              <a:solidFill>
                <a:srgbClr val="007F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b="1" dirty="0">
                <a:solidFill>
                  <a:srgbClr val="007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Rozwiązania dostosowane do miejsca stosowania</a:t>
            </a:r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97CFCB4-0F82-4B77-9E42-D9C53A90D35B}"/>
              </a:ext>
            </a:extLst>
          </p:cNvPr>
          <p:cNvGrpSpPr/>
          <p:nvPr/>
        </p:nvGrpSpPr>
        <p:grpSpPr>
          <a:xfrm>
            <a:off x="7114737" y="4927930"/>
            <a:ext cx="3091543" cy="1827625"/>
            <a:chOff x="6121622" y="381801"/>
            <a:chExt cx="2815520" cy="1734725"/>
          </a:xfrm>
        </p:grpSpPr>
        <p:pic>
          <p:nvPicPr>
            <p:cNvPr id="4" name="Picture 2" descr="RÃ©sultat de recherche d'images pour &quot;cuisine&quot;">
              <a:extLst>
                <a:ext uri="{FF2B5EF4-FFF2-40B4-BE49-F238E27FC236}">
                  <a16:creationId xmlns:a16="http://schemas.microsoft.com/office/drawing/2014/main" id="{D525F740-1354-4FA3-80E3-B4183A7E37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21622" y="381801"/>
              <a:ext cx="2783385" cy="1734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82C3FB-42D9-4793-9CFA-78C312335FA9}"/>
                </a:ext>
              </a:extLst>
            </p:cNvPr>
            <p:cNvSpPr/>
            <p:nvPr/>
          </p:nvSpPr>
          <p:spPr>
            <a:xfrm>
              <a:off x="6162110" y="1894056"/>
              <a:ext cx="2775032" cy="222470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latin typeface="Arial" panose="020B0604020202020204" pitchFamily="34" charset="0"/>
                  <a:cs typeface="Arial" panose="020B0604020202020204" pitchFamily="34" charset="0"/>
                </a:rPr>
                <a:t>Kuchnia</a:t>
              </a:r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4720F63B-E0AA-4446-8988-AA0EBF282F47}"/>
              </a:ext>
            </a:extLst>
          </p:cNvPr>
          <p:cNvGrpSpPr/>
          <p:nvPr/>
        </p:nvGrpSpPr>
        <p:grpSpPr>
          <a:xfrm>
            <a:off x="3785473" y="4927930"/>
            <a:ext cx="3091543" cy="1827625"/>
            <a:chOff x="6141720" y="2184245"/>
            <a:chExt cx="2775032" cy="1746307"/>
          </a:xfrm>
        </p:grpSpPr>
        <p:pic>
          <p:nvPicPr>
            <p:cNvPr id="7" name="Picture 4" descr="RÃ©sultat de recherche d'images pour &quot;chambre&quot;">
              <a:extLst>
                <a:ext uri="{FF2B5EF4-FFF2-40B4-BE49-F238E27FC236}">
                  <a16:creationId xmlns:a16="http://schemas.microsoft.com/office/drawing/2014/main" id="{4C618C5C-20ED-4DA9-9989-D30C60FF89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41720" y="2184245"/>
              <a:ext cx="2775032" cy="1746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B2FAB0-94A2-4A90-959A-6935E7A87474}"/>
                </a:ext>
              </a:extLst>
            </p:cNvPr>
            <p:cNvSpPr/>
            <p:nvPr/>
          </p:nvSpPr>
          <p:spPr>
            <a:xfrm>
              <a:off x="6141720" y="3708082"/>
              <a:ext cx="2775032" cy="222470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latin typeface="Arial" panose="020B0604020202020204" pitchFamily="34" charset="0"/>
                  <a:cs typeface="Arial" panose="020B0604020202020204" pitchFamily="34" charset="0"/>
                </a:rPr>
                <a:t>Sypialnia</a:t>
              </a:r>
              <a:endParaRPr lang="fr-F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96D8B950-DA28-4CF3-8FC8-ECD362CDF753}"/>
              </a:ext>
            </a:extLst>
          </p:cNvPr>
          <p:cNvGrpSpPr/>
          <p:nvPr/>
        </p:nvGrpSpPr>
        <p:grpSpPr>
          <a:xfrm>
            <a:off x="3785473" y="2892459"/>
            <a:ext cx="3091543" cy="1937394"/>
            <a:chOff x="9034493" y="369274"/>
            <a:chExt cx="2775032" cy="1746308"/>
          </a:xfrm>
        </p:grpSpPr>
        <p:pic>
          <p:nvPicPr>
            <p:cNvPr id="10" name="Picture 20" descr="http://my-pme.fr/wp-content/uploads/2015/10/equipement-bureau-entreprise.jpg">
              <a:extLst>
                <a:ext uri="{FF2B5EF4-FFF2-40B4-BE49-F238E27FC236}">
                  <a16:creationId xmlns:a16="http://schemas.microsoft.com/office/drawing/2014/main" id="{4A2CF66C-EA53-4BE7-8368-254247B3CA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034493" y="369274"/>
              <a:ext cx="2775031" cy="1734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75876C4-F852-48D0-A40B-7EA23C3E7397}"/>
                </a:ext>
              </a:extLst>
            </p:cNvPr>
            <p:cNvSpPr/>
            <p:nvPr/>
          </p:nvSpPr>
          <p:spPr>
            <a:xfrm>
              <a:off x="9034493" y="1893112"/>
              <a:ext cx="2775032" cy="222470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latin typeface="Arial" panose="020B0604020202020204" pitchFamily="34" charset="0"/>
                  <a:cs typeface="Arial" panose="020B0604020202020204" pitchFamily="34" charset="0"/>
                </a:rPr>
                <a:t>Biurko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fr-FR" sz="1200" dirty="0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51352E1-9447-4882-943A-84C03685C6E5}"/>
              </a:ext>
            </a:extLst>
          </p:cNvPr>
          <p:cNvGrpSpPr/>
          <p:nvPr/>
        </p:nvGrpSpPr>
        <p:grpSpPr>
          <a:xfrm>
            <a:off x="7133296" y="2892459"/>
            <a:ext cx="3037291" cy="1937394"/>
            <a:chOff x="9034492" y="2188075"/>
            <a:chExt cx="2775032" cy="1742477"/>
          </a:xfrm>
        </p:grpSpPr>
        <p:pic>
          <p:nvPicPr>
            <p:cNvPr id="13" name="Picture 6" descr="Image associÃ©e">
              <a:extLst>
                <a:ext uri="{FF2B5EF4-FFF2-40B4-BE49-F238E27FC236}">
                  <a16:creationId xmlns:a16="http://schemas.microsoft.com/office/drawing/2014/main" id="{0E76221C-1CEB-47A0-9D71-751BF99DE7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034492" y="2188075"/>
              <a:ext cx="2775031" cy="1742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A8C46F-F907-489D-AD32-A7EDC5D7F24E}"/>
                </a:ext>
              </a:extLst>
            </p:cNvPr>
            <p:cNvSpPr/>
            <p:nvPr/>
          </p:nvSpPr>
          <p:spPr>
            <a:xfrm>
              <a:off x="9034492" y="3708082"/>
              <a:ext cx="2775032" cy="222470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>
                  <a:latin typeface="Arial" panose="020B0604020202020204" pitchFamily="34" charset="0"/>
                  <a:cs typeface="Arial" panose="020B0604020202020204" pitchFamily="34" charset="0"/>
                </a:rPr>
                <a:t>Kącik </a:t>
              </a:r>
              <a:r>
                <a:rPr lang="fr-FR" sz="1200" dirty="0">
                  <a:latin typeface="Arial" panose="020B0604020202020204" pitchFamily="34" charset="0"/>
                  <a:cs typeface="Arial" panose="020B0604020202020204" pitchFamily="34" charset="0"/>
                </a:rPr>
                <a:t>TV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14176965-68A5-42B7-9E33-5F2A59F85C40}"/>
              </a:ext>
            </a:extLst>
          </p:cNvPr>
          <p:cNvSpPr/>
          <p:nvPr/>
        </p:nvSpPr>
        <p:spPr>
          <a:xfrm>
            <a:off x="2159072" y="1016257"/>
            <a:ext cx="692811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b="1" dirty="0">
                <a:solidFill>
                  <a:srgbClr val="007FA1"/>
                </a:solidFill>
                <a:latin typeface="ArialMT-Bold"/>
              </a:rPr>
              <a:t>ROZWIĄZANIA DEDYKOWANE DO POMIESZCZEŃ</a:t>
            </a:r>
            <a:endParaRPr lang="fr-FR" sz="2200" b="1" dirty="0">
              <a:solidFill>
                <a:srgbClr val="007FA1"/>
              </a:solidFill>
              <a:latin typeface="ArialMT-Bold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158DAA-71FA-4DCF-AD13-A92E59A775BD}"/>
              </a:ext>
            </a:extLst>
          </p:cNvPr>
          <p:cNvSpPr/>
          <p:nvPr/>
        </p:nvSpPr>
        <p:spPr>
          <a:xfrm>
            <a:off x="3096778" y="229090"/>
            <a:ext cx="3732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b="1" dirty="0">
                <a:solidFill>
                  <a:srgbClr val="007FA1"/>
                </a:solidFill>
                <a:latin typeface="ArialMT-Bold"/>
              </a:rPr>
              <a:t>NOWA OFERTA LEGRAND</a:t>
            </a:r>
            <a:endParaRPr lang="fr-FR" sz="2200" dirty="0">
              <a:solidFill>
                <a:srgbClr val="007F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39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0387D26-2DF5-41DF-A0F4-B38C399BAA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dirty="0"/>
              <a:t>POTRZEBA KLIENTA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Więcej gniazd z dodatkową ochroną do podłączenia wszystkich urządzeń w kąciku TV oraz ukrycie przewodów</a:t>
            </a:r>
          </a:p>
          <a:p>
            <a:endParaRPr lang="pl-PL" dirty="0"/>
          </a:p>
          <a:p>
            <a:r>
              <a:rPr lang="pl-PL" dirty="0"/>
              <a:t>ZALETY PRODUKTU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Ukrycie nadmiaru przewodów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Doskonała integracja estetyczna</a:t>
            </a:r>
          </a:p>
          <a:p>
            <a:pPr lvl="1"/>
            <a:r>
              <a:rPr lang="pl-PL" dirty="0"/>
              <a:t>Wbudowany </a:t>
            </a:r>
            <a:r>
              <a:rPr lang="pl-PL" b="1" dirty="0">
                <a:solidFill>
                  <a:srgbClr val="007FA1"/>
                </a:solidFill>
              </a:rPr>
              <a:t>ogranicznik przepięć </a:t>
            </a:r>
            <a:r>
              <a:rPr lang="pl-PL" dirty="0"/>
              <a:t>dla dodatkowej ochrony urządzeń</a:t>
            </a:r>
          </a:p>
          <a:p>
            <a:pPr lvl="1"/>
            <a:r>
              <a:rPr lang="pl-PL" dirty="0">
                <a:solidFill>
                  <a:srgbClr val="007FA1"/>
                </a:solidFill>
              </a:rPr>
              <a:t>8 gniazd </a:t>
            </a:r>
            <a:r>
              <a:rPr lang="pl-PL" dirty="0"/>
              <a:t>(1 gniazda płaskie z boku, 3x2P+Z, 4x2P)</a:t>
            </a:r>
          </a:p>
          <a:p>
            <a:endParaRPr lang="pl-PL" dirty="0"/>
          </a:p>
          <a:p>
            <a:r>
              <a:rPr lang="pl-PL" dirty="0"/>
              <a:t>GAMA</a:t>
            </a:r>
          </a:p>
          <a:p>
            <a:pPr lvl="1"/>
            <a:r>
              <a:rPr lang="pl-PL" dirty="0"/>
              <a:t>Unikalny produkt </a:t>
            </a:r>
            <a:r>
              <a:rPr lang="pl-PL" b="1" dirty="0">
                <a:solidFill>
                  <a:srgbClr val="007FA1"/>
                </a:solidFill>
              </a:rPr>
              <a:t>w czarnym kolorze</a:t>
            </a:r>
          </a:p>
          <a:p>
            <a:pPr lvl="1"/>
            <a:r>
              <a:rPr lang="pl-PL" dirty="0"/>
              <a:t>Liczba gniazd:</a:t>
            </a:r>
            <a:r>
              <a:rPr lang="pl-PL" b="1" dirty="0">
                <a:solidFill>
                  <a:srgbClr val="007FA1"/>
                </a:solidFill>
              </a:rPr>
              <a:t> 8</a:t>
            </a:r>
          </a:p>
          <a:p>
            <a:pPr lvl="1"/>
            <a:r>
              <a:rPr lang="pl-PL" dirty="0"/>
              <a:t>Długość przewodu: </a:t>
            </a:r>
            <a:r>
              <a:rPr lang="pl-PL" b="1" dirty="0">
                <a:solidFill>
                  <a:srgbClr val="007FA1"/>
                </a:solidFill>
              </a:rPr>
              <a:t>2 metry</a:t>
            </a:r>
          </a:p>
          <a:p>
            <a:pPr lvl="1"/>
            <a:r>
              <a:rPr lang="pl-PL" dirty="0"/>
              <a:t>Oferta: </a:t>
            </a:r>
            <a:r>
              <a:rPr lang="pl-PL" b="1" dirty="0">
                <a:solidFill>
                  <a:srgbClr val="007FA1"/>
                </a:solidFill>
              </a:rPr>
              <a:t>1 referencja</a:t>
            </a:r>
          </a:p>
          <a:p>
            <a:endParaRPr lang="en-US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C49F141-B5A5-48F9-A3BE-EBA9BD72B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NOWA OFERTA LEGRAND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15C2CE-D4FB-4821-B766-2B1FFC4460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6000" y="1088740"/>
            <a:ext cx="3960000" cy="307777"/>
          </a:xfrm>
        </p:spPr>
        <p:txBody>
          <a:bodyPr/>
          <a:lstStyle/>
          <a:p>
            <a:r>
              <a:rPr lang="en-US" dirty="0"/>
              <a:t>KĄCIK TV</a:t>
            </a: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3129C54D-2CF7-49CE-8747-4BF6D8710438}"/>
              </a:ext>
            </a:extLst>
          </p:cNvPr>
          <p:cNvSpPr/>
          <p:nvPr/>
        </p:nvSpPr>
        <p:spPr>
          <a:xfrm>
            <a:off x="11497790" y="5301248"/>
            <a:ext cx="360000" cy="36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 21">
            <a:extLst>
              <a:ext uri="{FF2B5EF4-FFF2-40B4-BE49-F238E27FC236}">
                <a16:creationId xmlns:a16="http://schemas.microsoft.com/office/drawing/2014/main" id="{97EC6660-A7F6-43E4-B940-D13488F4DF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7031" y="1587055"/>
            <a:ext cx="3276167" cy="1841945"/>
          </a:xfrm>
          <a:prstGeom prst="rect">
            <a:avLst/>
          </a:prstGeom>
        </p:spPr>
      </p:pic>
      <p:pic>
        <p:nvPicPr>
          <p:cNvPr id="22" name="Image 1">
            <a:extLst>
              <a:ext uri="{FF2B5EF4-FFF2-40B4-BE49-F238E27FC236}">
                <a16:creationId xmlns:a16="http://schemas.microsoft.com/office/drawing/2014/main" id="{AA6B8357-8A21-4B67-A983-719CFBDA6E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139" y="5148172"/>
            <a:ext cx="1861484" cy="1204875"/>
          </a:xfrm>
          <a:prstGeom prst="rect">
            <a:avLst/>
          </a:prstGeom>
        </p:spPr>
      </p:pic>
      <p:pic>
        <p:nvPicPr>
          <p:cNvPr id="23" name="Image 3">
            <a:extLst>
              <a:ext uri="{FF2B5EF4-FFF2-40B4-BE49-F238E27FC236}">
                <a16:creationId xmlns:a16="http://schemas.microsoft.com/office/drawing/2014/main" id="{BE4CFE26-9724-4893-B42F-C2084C734D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6093" y="2025942"/>
            <a:ext cx="482847" cy="693241"/>
          </a:xfrm>
          <a:prstGeom prst="rect">
            <a:avLst/>
          </a:prstGeom>
        </p:spPr>
      </p:pic>
      <p:pic>
        <p:nvPicPr>
          <p:cNvPr id="24" name="Image 5" descr="Une image contenant équipement électronique&#10;&#10;Description générée automatiquement">
            <a:extLst>
              <a:ext uri="{FF2B5EF4-FFF2-40B4-BE49-F238E27FC236}">
                <a16:creationId xmlns:a16="http://schemas.microsoft.com/office/drawing/2014/main" id="{265DA14E-6205-4E21-9F2F-CF562D4CB5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0318" y="3612206"/>
            <a:ext cx="1861484" cy="1423397"/>
          </a:xfrm>
          <a:prstGeom prst="rect">
            <a:avLst/>
          </a:prstGeom>
        </p:spPr>
      </p:pic>
      <p:pic>
        <p:nvPicPr>
          <p:cNvPr id="27" name="Image 1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2752CEC-181B-4669-8DE6-CD35B9B696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3373" y="2755804"/>
            <a:ext cx="513097" cy="807351"/>
          </a:xfrm>
          <a:prstGeom prst="rect">
            <a:avLst/>
          </a:prstGeom>
          <a:solidFill>
            <a:srgbClr val="007FA1"/>
          </a:solidFill>
        </p:spPr>
      </p:pic>
      <p:pic>
        <p:nvPicPr>
          <p:cNvPr id="28" name="Image 2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4B2211F-FA19-476B-9F90-8E7BFF7807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0278" y="2733071"/>
            <a:ext cx="535531" cy="807351"/>
          </a:xfrm>
          <a:prstGeom prst="rect">
            <a:avLst/>
          </a:prstGeom>
        </p:spPr>
      </p:pic>
      <p:pic>
        <p:nvPicPr>
          <p:cNvPr id="29" name="Image 22">
            <a:extLst>
              <a:ext uri="{FF2B5EF4-FFF2-40B4-BE49-F238E27FC236}">
                <a16:creationId xmlns:a16="http://schemas.microsoft.com/office/drawing/2014/main" id="{AB96489F-30CC-4E56-9C5B-F14E59A4CD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1328" y="4701468"/>
            <a:ext cx="673787" cy="952777"/>
          </a:xfrm>
          <a:prstGeom prst="rect">
            <a:avLst/>
          </a:prstGeom>
        </p:spPr>
      </p:pic>
      <p:pic>
        <p:nvPicPr>
          <p:cNvPr id="30" name="Image 17">
            <a:extLst>
              <a:ext uri="{FF2B5EF4-FFF2-40B4-BE49-F238E27FC236}">
                <a16:creationId xmlns:a16="http://schemas.microsoft.com/office/drawing/2014/main" id="{DFCEE069-E26C-42DC-A539-EFFA10040F6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076" y="3861048"/>
            <a:ext cx="1033272" cy="795528"/>
          </a:xfrm>
          <a:prstGeom prst="rect">
            <a:avLst/>
          </a:prstGeom>
        </p:spPr>
      </p:pic>
      <p:pic>
        <p:nvPicPr>
          <p:cNvPr id="31" name="Image 2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79651B0-A073-4AF5-8EEF-D9FEC80859A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431" y="5654245"/>
            <a:ext cx="1055378" cy="812548"/>
          </a:xfrm>
          <a:prstGeom prst="rect">
            <a:avLst/>
          </a:prstGeom>
        </p:spPr>
      </p:pic>
      <p:pic>
        <p:nvPicPr>
          <p:cNvPr id="32" name="Image 19">
            <a:extLst>
              <a:ext uri="{FF2B5EF4-FFF2-40B4-BE49-F238E27FC236}">
                <a16:creationId xmlns:a16="http://schemas.microsoft.com/office/drawing/2014/main" id="{93789EC1-721C-4B3F-9407-C7BA87A172C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0636" y="761735"/>
            <a:ext cx="779284" cy="794056"/>
          </a:xfrm>
          <a:prstGeom prst="rect">
            <a:avLst/>
          </a:prstGeom>
        </p:spPr>
      </p:pic>
      <p:pic>
        <p:nvPicPr>
          <p:cNvPr id="18" name="Image 1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F55312B-9598-49C0-BD66-F76CBA18CB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9407" y="1880828"/>
            <a:ext cx="513097" cy="807351"/>
          </a:xfrm>
          <a:prstGeom prst="rect">
            <a:avLst/>
          </a:prstGeom>
          <a:solidFill>
            <a:srgbClr val="007FA1"/>
          </a:solidFill>
        </p:spPr>
      </p:pic>
    </p:spTree>
    <p:extLst>
      <p:ext uri="{BB962C8B-B14F-4D97-AF65-F5344CB8AC3E}">
        <p14:creationId xmlns:p14="http://schemas.microsoft.com/office/powerpoint/2010/main" val="775407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56ECF3F-ED40-4356-9D26-CD2F7C6808E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POTRZEBA KLIENTA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Więcej gniazd do podłączenia urządzeń kuchennych i mobilnych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Kształt dostosowany do montażu w narożniku na blacie przy ścianie</a:t>
            </a:r>
          </a:p>
          <a:p>
            <a:pPr marL="188913" lvl="1" indent="0">
              <a:buNone/>
            </a:pPr>
            <a:endParaRPr lang="pl-PL" dirty="0"/>
          </a:p>
          <a:p>
            <a:r>
              <a:rPr lang="pl-PL" dirty="0"/>
              <a:t>ZALETY PRODUKTU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USB A i USB C 3A – 15W</a:t>
            </a:r>
          </a:p>
          <a:p>
            <a:pPr lvl="1"/>
            <a:r>
              <a:rPr lang="pl-PL" dirty="0"/>
              <a:t>Wyposażony w </a:t>
            </a:r>
            <a:r>
              <a:rPr lang="pl-PL" b="1" dirty="0">
                <a:solidFill>
                  <a:srgbClr val="007FA1"/>
                </a:solidFill>
              </a:rPr>
              <a:t>akcesoria do organizacji nadmiaru przewodu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Gniazda płaskie - wyłącznie w Legrand</a:t>
            </a:r>
          </a:p>
          <a:p>
            <a:pPr lvl="2"/>
            <a:r>
              <a:rPr lang="pl-PL" dirty="0"/>
              <a:t>Wyższa estetyka - mniej kurzu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Taśma obustronnie klejąca </a:t>
            </a:r>
            <a:r>
              <a:rPr lang="pl-PL" dirty="0"/>
              <a:t>w komplecie + </a:t>
            </a:r>
            <a:r>
              <a:rPr lang="pl-PL" b="1" dirty="0">
                <a:solidFill>
                  <a:srgbClr val="007FA1"/>
                </a:solidFill>
              </a:rPr>
              <a:t>otwory do montażu na wkręty</a:t>
            </a:r>
          </a:p>
          <a:p>
            <a:pPr lvl="1"/>
            <a:endParaRPr lang="pl-PL" dirty="0"/>
          </a:p>
          <a:p>
            <a:r>
              <a:rPr lang="pl-PL" dirty="0"/>
              <a:t>SZEROKOŚĆ GAMY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2 wersje kolorystyczne</a:t>
            </a:r>
          </a:p>
          <a:p>
            <a:pPr lvl="1"/>
            <a:r>
              <a:rPr lang="pl-PL" dirty="0"/>
              <a:t>Liczba gniazd: </a:t>
            </a:r>
            <a:r>
              <a:rPr lang="pl-PL" b="1" dirty="0">
                <a:solidFill>
                  <a:srgbClr val="007FA1"/>
                </a:solidFill>
              </a:rPr>
              <a:t>4 </a:t>
            </a:r>
            <a:r>
              <a:rPr lang="pl-PL" dirty="0"/>
              <a:t>lub </a:t>
            </a:r>
            <a:r>
              <a:rPr lang="pl-PL" b="1" dirty="0">
                <a:solidFill>
                  <a:srgbClr val="007FA1"/>
                </a:solidFill>
              </a:rPr>
              <a:t>3 + USB A+C</a:t>
            </a:r>
          </a:p>
          <a:p>
            <a:pPr lvl="1"/>
            <a:r>
              <a:rPr lang="pl-PL" dirty="0"/>
              <a:t>Długość przewodu: </a:t>
            </a:r>
            <a:r>
              <a:rPr lang="pl-PL" b="1" dirty="0">
                <a:solidFill>
                  <a:srgbClr val="007FA1"/>
                </a:solidFill>
              </a:rPr>
              <a:t>bez przewodu, 1m </a:t>
            </a:r>
          </a:p>
          <a:p>
            <a:pPr lvl="1"/>
            <a:r>
              <a:rPr lang="pl-PL" dirty="0"/>
              <a:t>Oferta: </a:t>
            </a:r>
            <a:r>
              <a:rPr lang="pl-PL" b="1" dirty="0">
                <a:solidFill>
                  <a:srgbClr val="007FA1"/>
                </a:solidFill>
              </a:rPr>
              <a:t>4 referencje</a:t>
            </a:r>
          </a:p>
          <a:p>
            <a:endParaRPr lang="en-US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E6F9E5E7-771A-4CA4-9F11-D4DE9B0C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000" y="352307"/>
            <a:ext cx="6480000" cy="369332"/>
          </a:xfrm>
        </p:spPr>
        <p:txBody>
          <a:bodyPr/>
          <a:lstStyle/>
          <a:p>
            <a:r>
              <a:rPr lang="en-US" dirty="0"/>
              <a:t>NOWA OFERTA LEGRAND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F22AE19-1242-4ABC-B83C-695691F0C3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6000" y="1088740"/>
            <a:ext cx="3960000" cy="307777"/>
          </a:xfrm>
        </p:spPr>
        <p:txBody>
          <a:bodyPr/>
          <a:lstStyle/>
          <a:p>
            <a:r>
              <a:rPr lang="pl-PL" dirty="0"/>
              <a:t>KUCHNIA</a:t>
            </a:r>
            <a:endParaRPr lang="en-US" dirty="0"/>
          </a:p>
        </p:txBody>
      </p:sp>
      <p:pic>
        <p:nvPicPr>
          <p:cNvPr id="5" name="Image 13">
            <a:extLst>
              <a:ext uri="{FF2B5EF4-FFF2-40B4-BE49-F238E27FC236}">
                <a16:creationId xmlns:a16="http://schemas.microsoft.com/office/drawing/2014/main" id="{44164139-CB4B-48D2-A81B-671334C6E0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810" y="1682595"/>
            <a:ext cx="3418773" cy="2013798"/>
          </a:xfrm>
          <a:prstGeom prst="rect">
            <a:avLst/>
          </a:prstGeom>
        </p:spPr>
      </p:pic>
      <p:pic>
        <p:nvPicPr>
          <p:cNvPr id="6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A065E58-1A83-4EBA-8165-A917911911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6010" y="3951288"/>
            <a:ext cx="1080655" cy="714244"/>
          </a:xfrm>
          <a:prstGeom prst="rect">
            <a:avLst/>
          </a:prstGeom>
        </p:spPr>
      </p:pic>
      <p:pic>
        <p:nvPicPr>
          <p:cNvPr id="7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C8D0F2A-9BAD-435C-B789-E88AC497BD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0819" y="3229649"/>
            <a:ext cx="475333" cy="747930"/>
          </a:xfrm>
          <a:prstGeom prst="rect">
            <a:avLst/>
          </a:prstGeom>
          <a:solidFill>
            <a:srgbClr val="007FA1"/>
          </a:solidFill>
        </p:spPr>
      </p:pic>
      <p:pic>
        <p:nvPicPr>
          <p:cNvPr id="8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D889096-0EFD-4EF9-A185-D98D4DA12C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1385" y="3234690"/>
            <a:ext cx="475333" cy="716598"/>
          </a:xfrm>
          <a:prstGeom prst="rect">
            <a:avLst/>
          </a:prstGeom>
        </p:spPr>
      </p:pic>
      <p:pic>
        <p:nvPicPr>
          <p:cNvPr id="9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3F241A1-5A54-42FB-88F8-4573EEE338F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5661" y="2499919"/>
            <a:ext cx="971448" cy="747929"/>
          </a:xfrm>
          <a:prstGeom prst="rect">
            <a:avLst/>
          </a:prstGeom>
        </p:spPr>
      </p:pic>
      <p:pic>
        <p:nvPicPr>
          <p:cNvPr id="10" name="Image 18">
            <a:extLst>
              <a:ext uri="{FF2B5EF4-FFF2-40B4-BE49-F238E27FC236}">
                <a16:creationId xmlns:a16="http://schemas.microsoft.com/office/drawing/2014/main" id="{EA801B8F-19B8-4D09-89AA-C1F7D458B8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345" y="4521777"/>
            <a:ext cx="1033272" cy="795528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25FA4677-230A-4882-9C84-4B4D7305B70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6626" y="4821381"/>
            <a:ext cx="109728" cy="475869"/>
          </a:xfrm>
          <a:prstGeom prst="rect">
            <a:avLst/>
          </a:prstGeom>
          <a:solidFill>
            <a:srgbClr val="6A87BB"/>
          </a:solidFill>
        </p:spPr>
      </p:pic>
      <p:pic>
        <p:nvPicPr>
          <p:cNvPr id="12" name="Image 19">
            <a:extLst>
              <a:ext uri="{FF2B5EF4-FFF2-40B4-BE49-F238E27FC236}">
                <a16:creationId xmlns:a16="http://schemas.microsoft.com/office/drawing/2014/main" id="{D85B4C27-1372-4FEC-ACC0-E0A8A4D1C3A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9510" y="5441655"/>
            <a:ext cx="638960" cy="427582"/>
          </a:xfrm>
          <a:prstGeom prst="rect">
            <a:avLst/>
          </a:prstGeom>
        </p:spPr>
      </p:pic>
      <p:sp>
        <p:nvSpPr>
          <p:cNvPr id="13" name="ZoneTexte 20">
            <a:extLst>
              <a:ext uri="{FF2B5EF4-FFF2-40B4-BE49-F238E27FC236}">
                <a16:creationId xmlns:a16="http://schemas.microsoft.com/office/drawing/2014/main" id="{958C0A53-886D-4294-97B6-D0673E23E2FC}"/>
              </a:ext>
            </a:extLst>
          </p:cNvPr>
          <p:cNvSpPr txBox="1"/>
          <p:nvPr/>
        </p:nvSpPr>
        <p:spPr>
          <a:xfrm>
            <a:off x="6131711" y="5646666"/>
            <a:ext cx="871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6A87BC"/>
                </a:solidFill>
              </a:rPr>
              <a:t>X</a:t>
            </a:r>
          </a:p>
        </p:txBody>
      </p:sp>
      <p:pic>
        <p:nvPicPr>
          <p:cNvPr id="14" name="Graphique 7" descr="Couverts de table">
            <a:extLst>
              <a:ext uri="{FF2B5EF4-FFF2-40B4-BE49-F238E27FC236}">
                <a16:creationId xmlns:a16="http://schemas.microsoft.com/office/drawing/2014/main" id="{8A36988F-E8C7-41F1-9CDE-7318A291C0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75131" y="1300275"/>
            <a:ext cx="914400" cy="914400"/>
          </a:xfrm>
          <a:prstGeom prst="rect">
            <a:avLst/>
          </a:prstGeom>
        </p:spPr>
      </p:pic>
      <p:pic>
        <p:nvPicPr>
          <p:cNvPr id="15" name="Image 10">
            <a:extLst>
              <a:ext uri="{FF2B5EF4-FFF2-40B4-BE49-F238E27FC236}">
                <a16:creationId xmlns:a16="http://schemas.microsoft.com/office/drawing/2014/main" id="{1C7B164E-40D8-400E-A53D-6F3D53E5779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995" y="3960834"/>
            <a:ext cx="1381899" cy="2538424"/>
          </a:xfrm>
          <a:prstGeom prst="rect">
            <a:avLst/>
          </a:prstGeom>
        </p:spPr>
      </p:pic>
      <p:pic>
        <p:nvPicPr>
          <p:cNvPr id="16" name="Image 5" descr="Une image contenant voiture, blanc, assis, plane&#10;&#10;Description générée automatiquement">
            <a:extLst>
              <a:ext uri="{FF2B5EF4-FFF2-40B4-BE49-F238E27FC236}">
                <a16:creationId xmlns:a16="http://schemas.microsoft.com/office/drawing/2014/main" id="{5DEB27AA-3B33-40C2-AF45-C2466FD2B54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633" y="3679227"/>
            <a:ext cx="2081031" cy="1471616"/>
          </a:xfrm>
          <a:prstGeom prst="rect">
            <a:avLst/>
          </a:prstGeom>
        </p:spPr>
      </p:pic>
      <p:pic>
        <p:nvPicPr>
          <p:cNvPr id="17" name="Image 3">
            <a:extLst>
              <a:ext uri="{FF2B5EF4-FFF2-40B4-BE49-F238E27FC236}">
                <a16:creationId xmlns:a16="http://schemas.microsoft.com/office/drawing/2014/main" id="{6F502BB5-D951-4D78-ABAD-6CDEA50102C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633" y="5078992"/>
            <a:ext cx="2262227" cy="1228066"/>
          </a:xfrm>
          <a:prstGeom prst="rect">
            <a:avLst/>
          </a:prstGeom>
        </p:spPr>
      </p:pic>
      <p:sp>
        <p:nvSpPr>
          <p:cNvPr id="18" name="Owal 17">
            <a:extLst>
              <a:ext uri="{FF2B5EF4-FFF2-40B4-BE49-F238E27FC236}">
                <a16:creationId xmlns:a16="http://schemas.microsoft.com/office/drawing/2014/main" id="{4D3C1AC5-5D67-4824-B091-83D7B8135160}"/>
              </a:ext>
            </a:extLst>
          </p:cNvPr>
          <p:cNvSpPr/>
          <p:nvPr/>
        </p:nvSpPr>
        <p:spPr>
          <a:xfrm>
            <a:off x="11496640" y="5317305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bg1"/>
              </a:gs>
              <a:gs pos="51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13E2130B-2305-4EB4-ACD2-914808734A44}"/>
              </a:ext>
            </a:extLst>
          </p:cNvPr>
          <p:cNvSpPr/>
          <p:nvPr/>
        </p:nvSpPr>
        <p:spPr>
          <a:xfrm>
            <a:off x="11064038" y="5317305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8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E539DC7-68D5-4A13-9142-B7947563D62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dirty="0"/>
              <a:t>POTRZEBA KLIENTA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Więcej gniazd do tymczasowego lub trwałego podłączenia urządzeń kuchennych i mobilnych z dodatkową podstawką na tablet</a:t>
            </a:r>
          </a:p>
          <a:p>
            <a:endParaRPr lang="pl-PL" dirty="0"/>
          </a:p>
          <a:p>
            <a:r>
              <a:rPr lang="pl-PL" dirty="0"/>
              <a:t>ZALETY PRODUKTU</a:t>
            </a:r>
          </a:p>
          <a:p>
            <a:pPr lvl="1"/>
            <a:r>
              <a:rPr lang="pl-PL" dirty="0"/>
              <a:t>Zintegrowana </a:t>
            </a:r>
            <a:r>
              <a:rPr lang="pl-PL" b="1" dirty="0">
                <a:solidFill>
                  <a:srgbClr val="007FA1"/>
                </a:solidFill>
              </a:rPr>
              <a:t>antypoślizgowa podstawka na tablet 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2 gniazda USB A 2,4A</a:t>
            </a:r>
          </a:p>
          <a:p>
            <a:endParaRPr lang="pl-PL" dirty="0"/>
          </a:p>
          <a:p>
            <a:r>
              <a:rPr lang="pl-PL" dirty="0"/>
              <a:t>SZEROKOŚĆ GAMY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2 wersje kolorystyczne</a:t>
            </a:r>
          </a:p>
          <a:p>
            <a:pPr lvl="1"/>
            <a:r>
              <a:rPr lang="pl-PL" dirty="0"/>
              <a:t>Liczba gniazd: </a:t>
            </a:r>
            <a:r>
              <a:rPr lang="pl-PL" b="1" dirty="0">
                <a:solidFill>
                  <a:srgbClr val="007FA1"/>
                </a:solidFill>
              </a:rPr>
              <a:t>3 + 2 x USB A</a:t>
            </a:r>
          </a:p>
          <a:p>
            <a:pPr lvl="1"/>
            <a:r>
              <a:rPr lang="pl-PL" dirty="0"/>
              <a:t>Długość przewodu: </a:t>
            </a:r>
            <a:r>
              <a:rPr lang="pl-PL" b="1" dirty="0">
                <a:solidFill>
                  <a:srgbClr val="007FA1"/>
                </a:solidFill>
              </a:rPr>
              <a:t>1.5 metra </a:t>
            </a:r>
          </a:p>
          <a:p>
            <a:pPr lvl="1"/>
            <a:r>
              <a:rPr lang="pl-PL" dirty="0"/>
              <a:t>Oferta: </a:t>
            </a:r>
            <a:r>
              <a:rPr lang="pl-PL" b="1" dirty="0">
                <a:solidFill>
                  <a:srgbClr val="007FA1"/>
                </a:solidFill>
              </a:rPr>
              <a:t>2 referencje</a:t>
            </a:r>
          </a:p>
          <a:p>
            <a:endParaRPr lang="en-US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1D7F6A1-B5CF-4240-B141-D9D7C582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NOWA OFERTA LEGRAND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4CF297B-F688-43EF-A708-AECFFC1427E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6000" y="1088740"/>
            <a:ext cx="3960000" cy="307777"/>
          </a:xfrm>
        </p:spPr>
        <p:txBody>
          <a:bodyPr/>
          <a:lstStyle/>
          <a:p>
            <a:r>
              <a:rPr lang="en-US" dirty="0"/>
              <a:t>KUCHNIA</a:t>
            </a:r>
          </a:p>
        </p:txBody>
      </p:sp>
      <p:pic>
        <p:nvPicPr>
          <p:cNvPr id="5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18E7AB0-6949-4097-B640-34DE929F61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4428" y="3105640"/>
            <a:ext cx="1080655" cy="714244"/>
          </a:xfrm>
          <a:prstGeom prst="rect">
            <a:avLst/>
          </a:prstGeom>
        </p:spPr>
      </p:pic>
      <p:pic>
        <p:nvPicPr>
          <p:cNvPr id="6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5C61570-5745-4031-989A-A7B48B4A59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725" y="2263482"/>
            <a:ext cx="971448" cy="747929"/>
          </a:xfrm>
          <a:prstGeom prst="rect">
            <a:avLst/>
          </a:prstGeom>
        </p:spPr>
      </p:pic>
      <p:pic>
        <p:nvPicPr>
          <p:cNvPr id="7" name="Graphique 21" descr="Couverts de table">
            <a:extLst>
              <a:ext uri="{FF2B5EF4-FFF2-40B4-BE49-F238E27FC236}">
                <a16:creationId xmlns:a16="http://schemas.microsoft.com/office/drawing/2014/main" id="{C20AC01C-8CA9-4F59-9683-51FA28379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9670" y="1286856"/>
            <a:ext cx="914400" cy="914400"/>
          </a:xfrm>
          <a:prstGeom prst="rect">
            <a:avLst/>
          </a:prstGeom>
        </p:spPr>
      </p:pic>
      <p:pic>
        <p:nvPicPr>
          <p:cNvPr id="8" name="Image 22">
            <a:extLst>
              <a:ext uri="{FF2B5EF4-FFF2-40B4-BE49-F238E27FC236}">
                <a16:creationId xmlns:a16="http://schemas.microsoft.com/office/drawing/2014/main" id="{77DBAB1A-9D3B-4482-BEF0-6F2CD3D0C1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460" y="1933965"/>
            <a:ext cx="3636263" cy="1818132"/>
          </a:xfrm>
          <a:prstGeom prst="rect">
            <a:avLst/>
          </a:prstGeom>
        </p:spPr>
      </p:pic>
      <p:pic>
        <p:nvPicPr>
          <p:cNvPr id="9" name="Image 23">
            <a:extLst>
              <a:ext uri="{FF2B5EF4-FFF2-40B4-BE49-F238E27FC236}">
                <a16:creationId xmlns:a16="http://schemas.microsoft.com/office/drawing/2014/main" id="{BF51D232-61B0-4BCF-A339-ED32DBBDF9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537" y="4267068"/>
            <a:ext cx="1914860" cy="1056295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7BE76B4-0155-4B35-A9AF-836C3E8DC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8197" y="5505904"/>
            <a:ext cx="1634526" cy="108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2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4336275-4CE9-4EC9-8063-BA1BE9A7818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3246" y="4724268"/>
            <a:ext cx="1055378" cy="812548"/>
          </a:xfrm>
          <a:prstGeom prst="rect">
            <a:avLst/>
          </a:prstGeom>
        </p:spPr>
      </p:pic>
      <p:pic>
        <p:nvPicPr>
          <p:cNvPr id="12" name="Image 26">
            <a:extLst>
              <a:ext uri="{FF2B5EF4-FFF2-40B4-BE49-F238E27FC236}">
                <a16:creationId xmlns:a16="http://schemas.microsoft.com/office/drawing/2014/main" id="{88D374B3-6ED3-4AB5-B6F8-539BFD5A750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4444" y="3771951"/>
            <a:ext cx="1134647" cy="873578"/>
          </a:xfrm>
          <a:prstGeom prst="rect">
            <a:avLst/>
          </a:prstGeom>
        </p:spPr>
      </p:pic>
      <p:sp>
        <p:nvSpPr>
          <p:cNvPr id="13" name="Owal 12">
            <a:extLst>
              <a:ext uri="{FF2B5EF4-FFF2-40B4-BE49-F238E27FC236}">
                <a16:creationId xmlns:a16="http://schemas.microsoft.com/office/drawing/2014/main" id="{2B064F3F-D5FD-4F2D-A20C-280474B19CBC}"/>
              </a:ext>
            </a:extLst>
          </p:cNvPr>
          <p:cNvSpPr/>
          <p:nvPr/>
        </p:nvSpPr>
        <p:spPr>
          <a:xfrm>
            <a:off x="10953081" y="4733959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bg1"/>
              </a:gs>
              <a:gs pos="51000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D9F3CF05-656E-4FF2-B896-170EA06406CE}"/>
              </a:ext>
            </a:extLst>
          </p:cNvPr>
          <p:cNvSpPr/>
          <p:nvPr/>
        </p:nvSpPr>
        <p:spPr>
          <a:xfrm>
            <a:off x="11494331" y="4733959"/>
            <a:ext cx="360000" cy="360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21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12B8C1E-58F1-42D9-B0E8-CC5B7034622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dirty="0"/>
              <a:t>POTRZEBA KLIENTA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Więcej gniazd do podłączenia odbiorników i  urządzeń mobilnych z zachowaniem miejsca na biurku</a:t>
            </a:r>
          </a:p>
          <a:p>
            <a:endParaRPr lang="en-US" dirty="0"/>
          </a:p>
          <a:p>
            <a:r>
              <a:rPr lang="en-US" dirty="0"/>
              <a:t>ZALETY PRODUKTU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Klips</a:t>
            </a:r>
            <a:r>
              <a:rPr lang="pl-PL" dirty="0"/>
              <a:t> do blatów </a:t>
            </a:r>
            <a:r>
              <a:rPr lang="pl-PL" b="1" dirty="0">
                <a:solidFill>
                  <a:srgbClr val="007FA1"/>
                </a:solidFill>
              </a:rPr>
              <a:t>od </a:t>
            </a:r>
            <a:r>
              <a:rPr lang="en-US" b="1" dirty="0">
                <a:solidFill>
                  <a:srgbClr val="007FA1"/>
                </a:solidFill>
              </a:rPr>
              <a:t>32 </a:t>
            </a:r>
            <a:r>
              <a:rPr lang="pl-PL" b="1" dirty="0">
                <a:solidFill>
                  <a:srgbClr val="007FA1"/>
                </a:solidFill>
              </a:rPr>
              <a:t>d</a:t>
            </a:r>
            <a:r>
              <a:rPr lang="en-US" b="1" dirty="0">
                <a:solidFill>
                  <a:srgbClr val="007FA1"/>
                </a:solidFill>
              </a:rPr>
              <a:t>o 63 </a:t>
            </a:r>
            <a:r>
              <a:rPr lang="en-US" dirty="0"/>
              <a:t>mm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Kompaktowy z 4 gniazdami</a:t>
            </a:r>
            <a:r>
              <a:rPr lang="pl-PL" dirty="0"/>
              <a:t> bocznymi</a:t>
            </a:r>
            <a:endParaRPr lang="en-US" dirty="0"/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2 x USB 3,4A </a:t>
            </a:r>
            <a:r>
              <a:rPr lang="pl-PL" dirty="0"/>
              <a:t>dla urządzeń mobilnych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Więcej miejsca </a:t>
            </a:r>
            <a:r>
              <a:rPr lang="pl-PL" dirty="0"/>
              <a:t>na biurku bez przewodów</a:t>
            </a:r>
            <a:endParaRPr lang="en-US" dirty="0"/>
          </a:p>
          <a:p>
            <a:pPr lvl="1"/>
            <a:r>
              <a:rPr lang="pl-PL" dirty="0"/>
              <a:t>Ogólny </a:t>
            </a:r>
            <a:r>
              <a:rPr lang="pl-PL" b="1" dirty="0">
                <a:solidFill>
                  <a:srgbClr val="007FA1"/>
                </a:solidFill>
              </a:rPr>
              <a:t>włącznik WŁ/WYŁ</a:t>
            </a:r>
            <a:endParaRPr lang="en-US" b="1" dirty="0">
              <a:solidFill>
                <a:srgbClr val="007FA1"/>
              </a:solidFill>
            </a:endParaRP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Obrotowe</a:t>
            </a:r>
            <a:r>
              <a:rPr lang="en-US" dirty="0"/>
              <a:t> </a:t>
            </a:r>
            <a:r>
              <a:rPr lang="pl-PL" dirty="0"/>
              <a:t>(</a:t>
            </a:r>
            <a:r>
              <a:rPr lang="en-US" dirty="0"/>
              <a:t>90°</a:t>
            </a:r>
            <a:r>
              <a:rPr lang="pl-PL" dirty="0"/>
              <a:t>)</a:t>
            </a:r>
            <a:r>
              <a:rPr lang="en-US" dirty="0"/>
              <a:t> </a:t>
            </a:r>
            <a:r>
              <a:rPr lang="pl-PL" b="1" dirty="0">
                <a:solidFill>
                  <a:srgbClr val="007FA1"/>
                </a:solidFill>
              </a:rPr>
              <a:t>wyjście</a:t>
            </a:r>
            <a:r>
              <a:rPr lang="pl-PL" dirty="0"/>
              <a:t> przewodu</a:t>
            </a:r>
          </a:p>
          <a:p>
            <a:pPr lvl="1"/>
            <a:endParaRPr lang="en-US" dirty="0"/>
          </a:p>
          <a:p>
            <a:r>
              <a:rPr lang="pl-PL" dirty="0"/>
              <a:t>GAMA</a:t>
            </a:r>
            <a:endParaRPr lang="en-US" dirty="0"/>
          </a:p>
          <a:p>
            <a:pPr lvl="1"/>
            <a:r>
              <a:rPr lang="pl-PL" dirty="0"/>
              <a:t>Unikalny produkt </a:t>
            </a:r>
            <a:r>
              <a:rPr lang="pl-PL" b="1" dirty="0">
                <a:solidFill>
                  <a:srgbClr val="007FA1"/>
                </a:solidFill>
              </a:rPr>
              <a:t>w czarnym kolorze</a:t>
            </a:r>
            <a:endParaRPr lang="en-US" b="1" dirty="0">
              <a:solidFill>
                <a:srgbClr val="007FA1"/>
              </a:solidFill>
            </a:endParaRPr>
          </a:p>
          <a:p>
            <a:pPr lvl="1"/>
            <a:r>
              <a:rPr lang="pl-PL" dirty="0"/>
              <a:t>Liczba gniazd</a:t>
            </a:r>
            <a:r>
              <a:rPr lang="en-US" dirty="0"/>
              <a:t>: </a:t>
            </a:r>
            <a:r>
              <a:rPr lang="en-US" b="1" dirty="0">
                <a:solidFill>
                  <a:srgbClr val="007FA1"/>
                </a:solidFill>
              </a:rPr>
              <a:t>4 + 2 USB</a:t>
            </a:r>
          </a:p>
          <a:p>
            <a:pPr lvl="1"/>
            <a:r>
              <a:rPr lang="pl-PL" dirty="0"/>
              <a:t>Długość przewodu</a:t>
            </a:r>
            <a:r>
              <a:rPr lang="en-US" dirty="0"/>
              <a:t>: </a:t>
            </a:r>
            <a:r>
              <a:rPr lang="pl-PL" b="1" dirty="0">
                <a:solidFill>
                  <a:srgbClr val="007FA1"/>
                </a:solidFill>
              </a:rPr>
              <a:t>1.5 metra</a:t>
            </a:r>
            <a:endParaRPr lang="en-US" b="1" dirty="0">
              <a:solidFill>
                <a:srgbClr val="007FA1"/>
              </a:solidFill>
            </a:endParaRPr>
          </a:p>
          <a:p>
            <a:pPr lvl="1"/>
            <a:r>
              <a:rPr lang="en-US" dirty="0" err="1"/>
              <a:t>Oferta</a:t>
            </a:r>
            <a:r>
              <a:rPr lang="en-US" dirty="0"/>
              <a:t>: </a:t>
            </a:r>
            <a:r>
              <a:rPr lang="en-US" b="1" dirty="0">
                <a:solidFill>
                  <a:srgbClr val="007FA1"/>
                </a:solidFill>
              </a:rPr>
              <a:t>1 </a:t>
            </a:r>
            <a:r>
              <a:rPr lang="en-US" b="1" dirty="0" err="1">
                <a:solidFill>
                  <a:srgbClr val="007FA1"/>
                </a:solidFill>
              </a:rPr>
              <a:t>referencja</a:t>
            </a:r>
            <a:endParaRPr lang="en-US" b="1" dirty="0">
              <a:solidFill>
                <a:srgbClr val="007FA1"/>
              </a:solidFill>
            </a:endParaRPr>
          </a:p>
          <a:p>
            <a:endParaRPr lang="en-US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48AA7C4-229C-426B-AA46-3D9AD1DC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000" y="352307"/>
            <a:ext cx="6480000" cy="369332"/>
          </a:xfrm>
        </p:spPr>
        <p:txBody>
          <a:bodyPr/>
          <a:lstStyle/>
          <a:p>
            <a:r>
              <a:rPr lang="en-US" dirty="0"/>
              <a:t>NOWA OFERTA LEGRAND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3949EE7-1EE4-4636-9EB2-BF0B03CDCD1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6000" y="1088740"/>
            <a:ext cx="3960000" cy="307777"/>
          </a:xfrm>
        </p:spPr>
        <p:txBody>
          <a:bodyPr/>
          <a:lstStyle/>
          <a:p>
            <a:r>
              <a:rPr lang="pl-PL" dirty="0"/>
              <a:t>BIURKO</a:t>
            </a:r>
            <a:endParaRPr lang="en-US" dirty="0"/>
          </a:p>
        </p:txBody>
      </p:sp>
      <p:pic>
        <p:nvPicPr>
          <p:cNvPr id="5" name="Image 1" descr="Une image contenant intérieur, table, mur, plancher&#10;&#10;Description générée avec un niveau de confiance très élevé">
            <a:extLst>
              <a:ext uri="{FF2B5EF4-FFF2-40B4-BE49-F238E27FC236}">
                <a16:creationId xmlns:a16="http://schemas.microsoft.com/office/drawing/2014/main" id="{9998C642-8074-4DF8-9731-CD4A4763EF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518" y="1711199"/>
            <a:ext cx="3192196" cy="2257063"/>
          </a:xfrm>
          <a:prstGeom prst="rect">
            <a:avLst/>
          </a:prstGeom>
        </p:spPr>
      </p:pic>
      <p:pic>
        <p:nvPicPr>
          <p:cNvPr id="6" name="Image 2">
            <a:extLst>
              <a:ext uri="{FF2B5EF4-FFF2-40B4-BE49-F238E27FC236}">
                <a16:creationId xmlns:a16="http://schemas.microsoft.com/office/drawing/2014/main" id="{7C7FF1BE-BB89-4908-8E5C-BCBFED49D5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943" y="4314490"/>
            <a:ext cx="2151771" cy="180608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A19C62B-E267-4E96-BEF9-14F1B029EE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095" y="1468248"/>
            <a:ext cx="597440" cy="597440"/>
          </a:xfrm>
          <a:prstGeom prst="rect">
            <a:avLst/>
          </a:prstGeom>
          <a:solidFill>
            <a:srgbClr val="003550"/>
          </a:solidFill>
        </p:spPr>
      </p:pic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DB3A84A-F275-45A3-8EC9-930E3F214E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6406" y="3279359"/>
            <a:ext cx="1080655" cy="714244"/>
          </a:xfrm>
          <a:prstGeom prst="rect">
            <a:avLst/>
          </a:prstGeom>
        </p:spPr>
      </p:pic>
      <p:pic>
        <p:nvPicPr>
          <p:cNvPr id="9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C0E363B6-4A9D-49BE-9F30-C7D3B17A9E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461" y="3897948"/>
            <a:ext cx="1055378" cy="812548"/>
          </a:xfrm>
          <a:prstGeom prst="rect">
            <a:avLst/>
          </a:prstGeom>
        </p:spPr>
      </p:pic>
      <p:pic>
        <p:nvPicPr>
          <p:cNvPr id="10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8CF6B32-888E-47BB-B839-B3EC20FC6C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0513" y="2422101"/>
            <a:ext cx="475333" cy="747930"/>
          </a:xfrm>
          <a:prstGeom prst="rect">
            <a:avLst/>
          </a:prstGeom>
          <a:solidFill>
            <a:srgbClr val="007FA1"/>
          </a:solidFill>
        </p:spPr>
      </p:pic>
      <p:pic>
        <p:nvPicPr>
          <p:cNvPr id="11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B2D1EF2-5F16-4A97-97C2-AC6F5D9B73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7149" y="2453433"/>
            <a:ext cx="475333" cy="716598"/>
          </a:xfrm>
          <a:prstGeom prst="rect">
            <a:avLst/>
          </a:prstGeom>
        </p:spPr>
      </p:pic>
      <p:pic>
        <p:nvPicPr>
          <p:cNvPr id="12" name="Image 12">
            <a:extLst>
              <a:ext uri="{FF2B5EF4-FFF2-40B4-BE49-F238E27FC236}">
                <a16:creationId xmlns:a16="http://schemas.microsoft.com/office/drawing/2014/main" id="{BCF206F6-013A-4329-8A43-CF0EE9AE31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0714" y="4710496"/>
            <a:ext cx="812871" cy="873578"/>
          </a:xfrm>
          <a:prstGeom prst="rect">
            <a:avLst/>
          </a:prstGeom>
        </p:spPr>
      </p:pic>
      <p:pic>
        <p:nvPicPr>
          <p:cNvPr id="13" name="Graphique 14" descr="Ligne fléchée : pivoter à droite">
            <a:extLst>
              <a:ext uri="{FF2B5EF4-FFF2-40B4-BE49-F238E27FC236}">
                <a16:creationId xmlns:a16="http://schemas.microsoft.com/office/drawing/2014/main" id="{8BF44E74-5AAE-445B-828F-C930AEAD4A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43048" y="5775095"/>
            <a:ext cx="714245" cy="714245"/>
          </a:xfrm>
          <a:prstGeom prst="rect">
            <a:avLst/>
          </a:prstGeom>
        </p:spPr>
      </p:pic>
      <p:sp>
        <p:nvSpPr>
          <p:cNvPr id="14" name="Owal 13">
            <a:extLst>
              <a:ext uri="{FF2B5EF4-FFF2-40B4-BE49-F238E27FC236}">
                <a16:creationId xmlns:a16="http://schemas.microsoft.com/office/drawing/2014/main" id="{3EB8064F-A357-41BB-82FA-448F690D86FB}"/>
              </a:ext>
            </a:extLst>
          </p:cNvPr>
          <p:cNvSpPr/>
          <p:nvPr/>
        </p:nvSpPr>
        <p:spPr>
          <a:xfrm>
            <a:off x="11496640" y="530120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bg1"/>
              </a:gs>
              <a:gs pos="51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40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E539DC7-68D5-4A13-9142-B7947563D62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POTRZEBA KLIENTA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Więcej gniazd do tymczasowego lub trwałego podłączenia odbiorników</a:t>
            </a:r>
          </a:p>
          <a:p>
            <a:pPr lvl="1"/>
            <a:endParaRPr lang="pl-PL" dirty="0"/>
          </a:p>
          <a:p>
            <a:r>
              <a:rPr lang="pl-PL" dirty="0"/>
              <a:t>ZALETY PRODUKTU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Gniazda płaskie - wyłącznie w Legrand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Możliwość zamocowania </a:t>
            </a:r>
            <a:r>
              <a:rPr lang="pl-PL" dirty="0"/>
              <a:t>do nogi biurka za pomocą opaski zaciskowej</a:t>
            </a:r>
          </a:p>
          <a:p>
            <a:pPr lvl="1"/>
            <a:r>
              <a:rPr lang="pl-PL" dirty="0"/>
              <a:t>Wbudowany </a:t>
            </a:r>
            <a:r>
              <a:rPr lang="pl-PL" b="1" dirty="0">
                <a:solidFill>
                  <a:srgbClr val="007FA1"/>
                </a:solidFill>
              </a:rPr>
              <a:t>ogranicznik przepięć </a:t>
            </a:r>
            <a:r>
              <a:rPr lang="pl-PL" dirty="0"/>
              <a:t>dla dodatkowej ochrony urządzeń</a:t>
            </a:r>
          </a:p>
          <a:p>
            <a:pPr lvl="1"/>
            <a:r>
              <a:rPr lang="pl-PL" dirty="0"/>
              <a:t>Wygodne podłączenie </a:t>
            </a:r>
            <a:r>
              <a:rPr lang="pl-PL" b="1" dirty="0">
                <a:solidFill>
                  <a:srgbClr val="007FA1"/>
                </a:solidFill>
              </a:rPr>
              <a:t>zasilacza</a:t>
            </a:r>
          </a:p>
          <a:p>
            <a:pPr lvl="1"/>
            <a:r>
              <a:rPr lang="pl-PL" dirty="0"/>
              <a:t>Ogólny </a:t>
            </a:r>
            <a:r>
              <a:rPr lang="pl-PL" b="1" dirty="0">
                <a:solidFill>
                  <a:srgbClr val="007FA1"/>
                </a:solidFill>
              </a:rPr>
              <a:t>podświetlany włącznik WŁ/WYŁ</a:t>
            </a:r>
          </a:p>
          <a:p>
            <a:pPr lvl="1"/>
            <a:r>
              <a:rPr lang="pl-PL" dirty="0"/>
              <a:t>Obrotowy korpus</a:t>
            </a:r>
          </a:p>
          <a:p>
            <a:pPr lvl="1"/>
            <a:endParaRPr lang="pl-PL" dirty="0"/>
          </a:p>
          <a:p>
            <a:r>
              <a:rPr lang="pl-PL" dirty="0"/>
              <a:t>GAMA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1 wersja kolorystyczna</a:t>
            </a:r>
          </a:p>
          <a:p>
            <a:pPr lvl="1"/>
            <a:r>
              <a:rPr lang="pl-PL" dirty="0"/>
              <a:t>Liczba gniazd:</a:t>
            </a:r>
            <a:r>
              <a:rPr lang="pl-PL" b="1" dirty="0">
                <a:solidFill>
                  <a:srgbClr val="007FA1"/>
                </a:solidFill>
              </a:rPr>
              <a:t> 4</a:t>
            </a:r>
          </a:p>
          <a:p>
            <a:pPr lvl="1"/>
            <a:r>
              <a:rPr lang="pl-PL" dirty="0"/>
              <a:t>Długość przewodu: </a:t>
            </a:r>
            <a:r>
              <a:rPr lang="pl-PL" b="1" dirty="0">
                <a:solidFill>
                  <a:srgbClr val="007FA1"/>
                </a:solidFill>
              </a:rPr>
              <a:t>2 metry</a:t>
            </a:r>
          </a:p>
          <a:p>
            <a:pPr lvl="1"/>
            <a:r>
              <a:rPr lang="pl-PL" dirty="0"/>
              <a:t>Oferta: </a:t>
            </a:r>
            <a:r>
              <a:rPr lang="pl-PL" b="1" dirty="0">
                <a:solidFill>
                  <a:srgbClr val="007FA1"/>
                </a:solidFill>
              </a:rPr>
              <a:t>1 referencja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1D7F6A1-B5CF-4240-B141-D9D7C582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NOWA OFERTA LEGRAND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4CF297B-F688-43EF-A708-AECFFC1427E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6000" y="1088740"/>
            <a:ext cx="3960000" cy="307777"/>
          </a:xfrm>
        </p:spPr>
        <p:txBody>
          <a:bodyPr/>
          <a:lstStyle/>
          <a:p>
            <a:r>
              <a:rPr lang="pl-PL" dirty="0"/>
              <a:t>BIURKO</a:t>
            </a:r>
            <a:endParaRPr lang="en-US" dirty="0"/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6C2C70CF-F013-4568-853A-12CDE114B899}"/>
              </a:ext>
            </a:extLst>
          </p:cNvPr>
          <p:cNvSpPr/>
          <p:nvPr/>
        </p:nvSpPr>
        <p:spPr>
          <a:xfrm>
            <a:off x="11496640" y="555323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bg1"/>
              </a:gs>
              <a:gs pos="51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 5" descr="Une image contenant intérieur, table, mur, noir&#10;&#10;Description générée avec un niveau de confiance élevé">
            <a:extLst>
              <a:ext uri="{FF2B5EF4-FFF2-40B4-BE49-F238E27FC236}">
                <a16:creationId xmlns:a16="http://schemas.microsoft.com/office/drawing/2014/main" id="{2ED2F28B-32E5-4FF6-88F0-1ABF920394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8360" y="1583805"/>
            <a:ext cx="2040505" cy="2881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4D712E4-5F3B-433D-97E3-19B729E07C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5632" y="2440971"/>
            <a:ext cx="513097" cy="807351"/>
          </a:xfrm>
          <a:prstGeom prst="rect">
            <a:avLst/>
          </a:prstGeom>
          <a:solidFill>
            <a:srgbClr val="007FA1"/>
          </a:solidFill>
        </p:spPr>
      </p:pic>
      <p:pic>
        <p:nvPicPr>
          <p:cNvPr id="27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6C5690B-6906-482F-B9C5-D83F7C7E75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537" y="2418238"/>
            <a:ext cx="535531" cy="807351"/>
          </a:xfrm>
          <a:prstGeom prst="rect">
            <a:avLst/>
          </a:prstGeom>
        </p:spPr>
      </p:pic>
      <p:pic>
        <p:nvPicPr>
          <p:cNvPr id="28" name="Image 9">
            <a:extLst>
              <a:ext uri="{FF2B5EF4-FFF2-40B4-BE49-F238E27FC236}">
                <a16:creationId xmlns:a16="http://schemas.microsoft.com/office/drawing/2014/main" id="{335EDDD7-ADB0-467E-9854-E99F4ADCE7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3587" y="4108091"/>
            <a:ext cx="673787" cy="952777"/>
          </a:xfrm>
          <a:prstGeom prst="rect">
            <a:avLst/>
          </a:prstGeom>
        </p:spPr>
      </p:pic>
      <p:pic>
        <p:nvPicPr>
          <p:cNvPr id="29" name="Image 10">
            <a:extLst>
              <a:ext uri="{FF2B5EF4-FFF2-40B4-BE49-F238E27FC236}">
                <a16:creationId xmlns:a16="http://schemas.microsoft.com/office/drawing/2014/main" id="{D4F6DF21-263D-44B5-8F0B-BE44090327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335" y="3267671"/>
            <a:ext cx="1033272" cy="795528"/>
          </a:xfrm>
          <a:prstGeom prst="rect">
            <a:avLst/>
          </a:prstGeom>
        </p:spPr>
      </p:pic>
      <p:pic>
        <p:nvPicPr>
          <p:cNvPr id="30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A8782FC-0C3C-4D92-B1B4-04CD1276022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690" y="5060868"/>
            <a:ext cx="1055378" cy="812548"/>
          </a:xfrm>
          <a:prstGeom prst="rect">
            <a:avLst/>
          </a:prstGeom>
        </p:spPr>
      </p:pic>
      <p:pic>
        <p:nvPicPr>
          <p:cNvPr id="31" name="Image 14">
            <a:extLst>
              <a:ext uri="{FF2B5EF4-FFF2-40B4-BE49-F238E27FC236}">
                <a16:creationId xmlns:a16="http://schemas.microsoft.com/office/drawing/2014/main" id="{FFCD0583-2D56-488C-93F4-55AA8D95EFE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817" y="1448780"/>
            <a:ext cx="597440" cy="597440"/>
          </a:xfrm>
          <a:prstGeom prst="rect">
            <a:avLst/>
          </a:prstGeom>
          <a:solidFill>
            <a:srgbClr val="003550"/>
          </a:solidFill>
        </p:spPr>
      </p:pic>
    </p:spTree>
    <p:extLst>
      <p:ext uri="{BB962C8B-B14F-4D97-AF65-F5344CB8AC3E}">
        <p14:creationId xmlns:p14="http://schemas.microsoft.com/office/powerpoint/2010/main" val="516007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E539DC7-68D5-4A13-9142-B7947563D62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POTRZEBA KLIENTA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Więcej gniazd do podłączenia odbiorników i  urządzeń mobilnych z ładowarką indukcyjną</a:t>
            </a:r>
          </a:p>
          <a:p>
            <a:pPr lvl="1"/>
            <a:endParaRPr lang="pl-PL" dirty="0"/>
          </a:p>
          <a:p>
            <a:r>
              <a:rPr lang="pl-PL" dirty="0"/>
              <a:t>ZALETY PRODUKTU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Gniazda płaskie - wyłącznie w Legrand</a:t>
            </a:r>
          </a:p>
          <a:p>
            <a:pPr lvl="2"/>
            <a:r>
              <a:rPr lang="pl-PL" dirty="0"/>
              <a:t>Wyższa estetyka - mniej kurzu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USB A i USB C 3A – 15W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Wbudowana ładowarka indukcyjna </a:t>
            </a:r>
            <a:r>
              <a:rPr lang="pl-PL" dirty="0"/>
              <a:t>z sygnalizacją ładowania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3 w 1: </a:t>
            </a:r>
            <a:r>
              <a:rPr lang="pl-PL" dirty="0"/>
              <a:t>3 sposoby ładowania</a:t>
            </a:r>
          </a:p>
          <a:p>
            <a:pPr lvl="1"/>
            <a:r>
              <a:rPr lang="pl-PL" dirty="0"/>
              <a:t>Ogólny </a:t>
            </a:r>
            <a:r>
              <a:rPr lang="pl-PL" b="1" dirty="0">
                <a:solidFill>
                  <a:srgbClr val="007FA1"/>
                </a:solidFill>
              </a:rPr>
              <a:t>włącznik podświetlany</a:t>
            </a:r>
          </a:p>
          <a:p>
            <a:pPr lvl="1"/>
            <a:r>
              <a:rPr lang="pl-PL" dirty="0"/>
              <a:t>Kompaktowe i estetyczne rozwiązanie</a:t>
            </a:r>
          </a:p>
          <a:p>
            <a:pPr lvl="1"/>
            <a:endParaRPr lang="pl-PL" dirty="0"/>
          </a:p>
          <a:p>
            <a:r>
              <a:rPr lang="pl-PL" dirty="0"/>
              <a:t>SZEROKOŚĆ GAMY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1 wersja kolorystyczna</a:t>
            </a:r>
          </a:p>
          <a:p>
            <a:pPr lvl="1"/>
            <a:r>
              <a:rPr lang="pl-PL" dirty="0"/>
              <a:t>Liczba gniazd: </a:t>
            </a:r>
            <a:r>
              <a:rPr lang="pl-PL" b="1" dirty="0">
                <a:solidFill>
                  <a:srgbClr val="007FA1"/>
                </a:solidFill>
              </a:rPr>
              <a:t>2 + USB A i C</a:t>
            </a:r>
          </a:p>
          <a:p>
            <a:pPr lvl="1"/>
            <a:r>
              <a:rPr lang="pl-PL" dirty="0"/>
              <a:t>Długość przewodu: </a:t>
            </a:r>
            <a:r>
              <a:rPr lang="pl-PL" b="1" dirty="0">
                <a:solidFill>
                  <a:srgbClr val="007FA1"/>
                </a:solidFill>
              </a:rPr>
              <a:t>2 metry</a:t>
            </a:r>
          </a:p>
          <a:p>
            <a:pPr lvl="1"/>
            <a:r>
              <a:rPr lang="pl-PL" dirty="0"/>
              <a:t>Oferta: </a:t>
            </a:r>
            <a:r>
              <a:rPr lang="pl-PL" b="1" dirty="0">
                <a:solidFill>
                  <a:srgbClr val="007FA1"/>
                </a:solidFill>
              </a:rPr>
              <a:t>1 referencja</a:t>
            </a:r>
          </a:p>
          <a:p>
            <a:endParaRPr lang="en-US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1D7F6A1-B5CF-4240-B141-D9D7C582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NOWA OFERTA LEGRAND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4CF297B-F688-43EF-A708-AECFFC1427E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6000" y="1088740"/>
            <a:ext cx="3960000" cy="307777"/>
          </a:xfrm>
        </p:spPr>
        <p:txBody>
          <a:bodyPr/>
          <a:lstStyle/>
          <a:p>
            <a:r>
              <a:rPr lang="pl-PL" dirty="0"/>
              <a:t>BIURKO</a:t>
            </a:r>
            <a:endParaRPr lang="en-US" dirty="0"/>
          </a:p>
        </p:txBody>
      </p:sp>
      <p:pic>
        <p:nvPicPr>
          <p:cNvPr id="15" name="Image 7">
            <a:extLst>
              <a:ext uri="{FF2B5EF4-FFF2-40B4-BE49-F238E27FC236}">
                <a16:creationId xmlns:a16="http://schemas.microsoft.com/office/drawing/2014/main" id="{652CAFA3-D1B4-49D1-B401-1BC4D5BB2E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825" y="1850453"/>
            <a:ext cx="4490007" cy="1884156"/>
          </a:xfrm>
          <a:prstGeom prst="rect">
            <a:avLst/>
          </a:prstGeom>
        </p:spPr>
      </p:pic>
      <p:pic>
        <p:nvPicPr>
          <p:cNvPr id="18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A2CAAA7-AE2A-4AF1-B51A-3FCF774FD7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121593"/>
            <a:ext cx="1080655" cy="714244"/>
          </a:xfrm>
          <a:prstGeom prst="rect">
            <a:avLst/>
          </a:prstGeom>
        </p:spPr>
      </p:pic>
      <p:pic>
        <p:nvPicPr>
          <p:cNvPr id="19" name="Graphique 11" descr="Batterie en charge">
            <a:extLst>
              <a:ext uri="{FF2B5EF4-FFF2-40B4-BE49-F238E27FC236}">
                <a16:creationId xmlns:a16="http://schemas.microsoft.com/office/drawing/2014/main" id="{D18CA63D-46D6-42A8-A3F8-86011A9D3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9798" y="4491846"/>
            <a:ext cx="618589" cy="618589"/>
          </a:xfrm>
          <a:prstGeom prst="rect">
            <a:avLst/>
          </a:prstGeom>
        </p:spPr>
      </p:pic>
      <p:pic>
        <p:nvPicPr>
          <p:cNvPr id="20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173622A-679C-4CA2-9389-F4F3A3722B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865" y="2200011"/>
            <a:ext cx="1033272" cy="795528"/>
          </a:xfrm>
          <a:prstGeom prst="rect">
            <a:avLst/>
          </a:prstGeom>
        </p:spPr>
      </p:pic>
      <p:pic>
        <p:nvPicPr>
          <p:cNvPr id="21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1B53C43-D84F-4D84-BBAB-D4696CA1EBA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055" y="3679298"/>
            <a:ext cx="1055378" cy="812548"/>
          </a:xfrm>
          <a:prstGeom prst="rect">
            <a:avLst/>
          </a:prstGeom>
        </p:spPr>
      </p:pic>
      <p:pic>
        <p:nvPicPr>
          <p:cNvPr id="22" name="Image 17">
            <a:extLst>
              <a:ext uri="{FF2B5EF4-FFF2-40B4-BE49-F238E27FC236}">
                <a16:creationId xmlns:a16="http://schemas.microsoft.com/office/drawing/2014/main" id="{C64AE898-799C-4806-93F8-7337D534AB1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02"/>
          <a:stretch/>
        </p:blipFill>
        <p:spPr>
          <a:xfrm>
            <a:off x="5997093" y="1449422"/>
            <a:ext cx="1064967" cy="573794"/>
          </a:xfrm>
          <a:prstGeom prst="rect">
            <a:avLst/>
          </a:prstGeom>
          <a:solidFill>
            <a:srgbClr val="FD4F00"/>
          </a:solidFill>
        </p:spPr>
      </p:pic>
      <p:pic>
        <p:nvPicPr>
          <p:cNvPr id="23" name="Image 18">
            <a:extLst>
              <a:ext uri="{FF2B5EF4-FFF2-40B4-BE49-F238E27FC236}">
                <a16:creationId xmlns:a16="http://schemas.microsoft.com/office/drawing/2014/main" id="{08829030-8A57-45E6-9876-55F56114573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883" y="5210038"/>
            <a:ext cx="901388" cy="693989"/>
          </a:xfrm>
          <a:prstGeom prst="rect">
            <a:avLst/>
          </a:prstGeom>
        </p:spPr>
      </p:pic>
      <p:sp>
        <p:nvSpPr>
          <p:cNvPr id="24" name="Owal 23">
            <a:extLst>
              <a:ext uri="{FF2B5EF4-FFF2-40B4-BE49-F238E27FC236}">
                <a16:creationId xmlns:a16="http://schemas.microsoft.com/office/drawing/2014/main" id="{6C2C70CF-F013-4568-853A-12CDE114B899}"/>
              </a:ext>
            </a:extLst>
          </p:cNvPr>
          <p:cNvSpPr/>
          <p:nvPr/>
        </p:nvSpPr>
        <p:spPr>
          <a:xfrm>
            <a:off x="11496640" y="540861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bg1"/>
              </a:gs>
              <a:gs pos="51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07F4683-38E4-47D1-8B65-3D9A556369B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780" y="3928836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05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A3AD62-79A6-425C-9AFE-A85C6C01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000" y="352307"/>
            <a:ext cx="6480000" cy="369332"/>
          </a:xfrm>
        </p:spPr>
        <p:txBody>
          <a:bodyPr/>
          <a:lstStyle/>
          <a:p>
            <a:r>
              <a:rPr lang="en-US" dirty="0"/>
              <a:t>NOWA OFERTA LEGRAND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C58A83-16D3-4509-A273-54460CD4AF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POTRZEBA KLIENTA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Więcej gniazd do podłączenia odbiorników i  urządzeń mobilnych z ładowarką indukcyjną</a:t>
            </a:r>
          </a:p>
          <a:p>
            <a:pPr lvl="1"/>
            <a:endParaRPr lang="pl-PL" dirty="0"/>
          </a:p>
          <a:p>
            <a:r>
              <a:rPr lang="pl-PL" dirty="0"/>
              <a:t>ZALETY PRODUKTU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Gniazda płaskie - wyłącznie w Legrand</a:t>
            </a:r>
          </a:p>
          <a:p>
            <a:pPr lvl="2"/>
            <a:r>
              <a:rPr lang="pl-PL" dirty="0"/>
              <a:t>Wyższa estetyka - mniej kurzu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USB A i USB C 3A – 15W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Wbudowana ładowarka indukcyjna </a:t>
            </a:r>
            <a:r>
              <a:rPr lang="pl-PL" dirty="0"/>
              <a:t>z sygnalizacją ładowania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3 w 1: </a:t>
            </a:r>
            <a:r>
              <a:rPr lang="pl-PL" dirty="0"/>
              <a:t>3 sposoby ładowania</a:t>
            </a:r>
          </a:p>
          <a:p>
            <a:pPr lvl="1"/>
            <a:r>
              <a:rPr lang="pl-PL" dirty="0"/>
              <a:t>Ogólny </a:t>
            </a:r>
            <a:r>
              <a:rPr lang="pl-PL" b="1" dirty="0">
                <a:solidFill>
                  <a:srgbClr val="007FA1"/>
                </a:solidFill>
              </a:rPr>
              <a:t>włącznik podświetlany</a:t>
            </a:r>
          </a:p>
          <a:p>
            <a:pPr lvl="1"/>
            <a:r>
              <a:rPr lang="pl-PL" dirty="0"/>
              <a:t>Kompaktowe i estetyczne rozwiązanie</a:t>
            </a:r>
          </a:p>
          <a:p>
            <a:pPr lvl="1"/>
            <a:endParaRPr lang="pl-PL" dirty="0"/>
          </a:p>
          <a:p>
            <a:r>
              <a:rPr lang="pl-PL" dirty="0"/>
              <a:t>SZEROKOŚĆ GAMY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1 wersja kolorystyczna</a:t>
            </a:r>
          </a:p>
          <a:p>
            <a:pPr lvl="1"/>
            <a:r>
              <a:rPr lang="pl-PL" dirty="0"/>
              <a:t>Liczba gniazd: </a:t>
            </a:r>
            <a:r>
              <a:rPr lang="pl-PL" b="1" dirty="0">
                <a:solidFill>
                  <a:srgbClr val="007FA1"/>
                </a:solidFill>
              </a:rPr>
              <a:t>2 + USB A i C</a:t>
            </a:r>
          </a:p>
          <a:p>
            <a:pPr lvl="1"/>
            <a:r>
              <a:rPr lang="pl-PL" dirty="0"/>
              <a:t>Długość przewodu: </a:t>
            </a:r>
            <a:r>
              <a:rPr lang="pl-PL" b="1" dirty="0">
                <a:solidFill>
                  <a:srgbClr val="007FA1"/>
                </a:solidFill>
              </a:rPr>
              <a:t>2 metry</a:t>
            </a:r>
          </a:p>
          <a:p>
            <a:pPr lvl="1"/>
            <a:r>
              <a:rPr lang="pl-PL" dirty="0"/>
              <a:t>Oferta: </a:t>
            </a:r>
            <a:r>
              <a:rPr lang="pl-PL" b="1" dirty="0">
                <a:solidFill>
                  <a:srgbClr val="007FA1"/>
                </a:solidFill>
              </a:rPr>
              <a:t>1 referencja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3F4275CC-1D0F-4B08-801B-A9A73806627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6000" y="1088740"/>
            <a:ext cx="3960000" cy="307777"/>
          </a:xfrm>
        </p:spPr>
        <p:txBody>
          <a:bodyPr/>
          <a:lstStyle/>
          <a:p>
            <a:r>
              <a:rPr lang="pl-PL" dirty="0"/>
              <a:t>SYPIALNIA</a:t>
            </a:r>
            <a:endParaRPr lang="en-US" dirty="0"/>
          </a:p>
        </p:txBody>
      </p:sp>
      <p:pic>
        <p:nvPicPr>
          <p:cNvPr id="15" name="Image 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3614686-6374-4E55-A99B-9E845B169C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0435" y="3376721"/>
            <a:ext cx="1080655" cy="714244"/>
          </a:xfrm>
          <a:prstGeom prst="rect">
            <a:avLst/>
          </a:prstGeom>
        </p:spPr>
      </p:pic>
      <p:pic>
        <p:nvPicPr>
          <p:cNvPr id="16" name="Graphique 9" descr="Batterie en charge">
            <a:extLst>
              <a:ext uri="{FF2B5EF4-FFF2-40B4-BE49-F238E27FC236}">
                <a16:creationId xmlns:a16="http://schemas.microsoft.com/office/drawing/2014/main" id="{0E42C1B8-838B-49FC-82B5-DEB35C825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4233" y="4807858"/>
            <a:ext cx="618589" cy="618589"/>
          </a:xfrm>
          <a:prstGeom prst="rect">
            <a:avLst/>
          </a:prstGeom>
        </p:spPr>
      </p:pic>
      <p:pic>
        <p:nvPicPr>
          <p:cNvPr id="18" name="Image 1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BF689BC-667B-4CC7-9E57-FE692DC1F2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300" y="2455139"/>
            <a:ext cx="1033272" cy="795528"/>
          </a:xfrm>
          <a:prstGeom prst="rect">
            <a:avLst/>
          </a:prstGeom>
        </p:spPr>
      </p:pic>
      <p:pic>
        <p:nvPicPr>
          <p:cNvPr id="20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8A3648C-2DB1-4286-A2EB-0B9B9FACB0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490" y="3995310"/>
            <a:ext cx="1055378" cy="812548"/>
          </a:xfrm>
          <a:prstGeom prst="rect">
            <a:avLst/>
          </a:prstGeom>
        </p:spPr>
      </p:pic>
      <p:pic>
        <p:nvPicPr>
          <p:cNvPr id="22" name="Image 12">
            <a:extLst>
              <a:ext uri="{FF2B5EF4-FFF2-40B4-BE49-F238E27FC236}">
                <a16:creationId xmlns:a16="http://schemas.microsoft.com/office/drawing/2014/main" id="{ED846918-78A4-493E-A2F7-CCAA6910401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233" y="1465407"/>
            <a:ext cx="703295" cy="453625"/>
          </a:xfrm>
          <a:prstGeom prst="rect">
            <a:avLst/>
          </a:prstGeom>
        </p:spPr>
      </p:pic>
      <p:pic>
        <p:nvPicPr>
          <p:cNvPr id="23" name="Image 13">
            <a:extLst>
              <a:ext uri="{FF2B5EF4-FFF2-40B4-BE49-F238E27FC236}">
                <a16:creationId xmlns:a16="http://schemas.microsoft.com/office/drawing/2014/main" id="{97888312-538D-4459-AAC4-243F55BEFEC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428" y="5549796"/>
            <a:ext cx="1033272" cy="795528"/>
          </a:xfrm>
          <a:prstGeom prst="rect">
            <a:avLst/>
          </a:prstGeom>
        </p:spPr>
      </p:pic>
      <p:pic>
        <p:nvPicPr>
          <p:cNvPr id="24" name="Image 4">
            <a:extLst>
              <a:ext uri="{FF2B5EF4-FFF2-40B4-BE49-F238E27FC236}">
                <a16:creationId xmlns:a16="http://schemas.microsoft.com/office/drawing/2014/main" id="{52D3FEC5-588F-49C1-8BC5-B92B3B8CA0C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731" y="2788190"/>
            <a:ext cx="3247609" cy="2417042"/>
          </a:xfrm>
          <a:prstGeom prst="rect">
            <a:avLst/>
          </a:prstGeom>
        </p:spPr>
      </p:pic>
      <p:sp>
        <p:nvSpPr>
          <p:cNvPr id="25" name="Owal 24">
            <a:extLst>
              <a:ext uri="{FF2B5EF4-FFF2-40B4-BE49-F238E27FC236}">
                <a16:creationId xmlns:a16="http://schemas.microsoft.com/office/drawing/2014/main" id="{DA1C11B8-388B-47A0-A27A-BED8CE347C98}"/>
              </a:ext>
            </a:extLst>
          </p:cNvPr>
          <p:cNvSpPr/>
          <p:nvPr/>
        </p:nvSpPr>
        <p:spPr>
          <a:xfrm>
            <a:off x="11510576" y="536979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51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D124CB-0EED-4ACE-8CC3-27E1EB869FCE}"/>
              </a:ext>
            </a:extLst>
          </p:cNvPr>
          <p:cNvSpPr/>
          <p:nvPr/>
        </p:nvSpPr>
        <p:spPr>
          <a:xfrm>
            <a:off x="5235474" y="1447144"/>
            <a:ext cx="6913117" cy="5152914"/>
          </a:xfrm>
          <a:prstGeom prst="rect">
            <a:avLst/>
          </a:prstGeom>
          <a:solidFill>
            <a:srgbClr val="B41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7ABBBD-FAA0-4A5C-AA19-04D20A12827C}"/>
              </a:ext>
            </a:extLst>
          </p:cNvPr>
          <p:cNvSpPr/>
          <p:nvPr/>
        </p:nvSpPr>
        <p:spPr>
          <a:xfrm>
            <a:off x="1950224" y="1459902"/>
            <a:ext cx="3229763" cy="4366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F1AF2DB-CFB1-4ED7-97A9-DE0D70749D06}"/>
              </a:ext>
            </a:extLst>
          </p:cNvPr>
          <p:cNvSpPr txBox="1">
            <a:spLocks/>
          </p:cNvSpPr>
          <p:nvPr/>
        </p:nvSpPr>
        <p:spPr>
          <a:xfrm>
            <a:off x="2063876" y="1461093"/>
            <a:ext cx="2916000" cy="2769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ヒラギノ角ゴ Pro W3" pitchFamily="-112" charset="-128"/>
                <a:cs typeface="Arial"/>
              </a:defRPr>
            </a:lvl1pPr>
          </a:lstStyle>
          <a:p>
            <a:pPr algn="ctr"/>
            <a:r>
              <a:rPr lang="pl-PL" sz="1800" b="1" dirty="0">
                <a:solidFill>
                  <a:schemeClr val="tx2">
                    <a:lumMod val="5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2 gamy uniwersalne</a:t>
            </a:r>
            <a:endParaRPr lang="fr-FR" sz="1800" b="1" dirty="0">
              <a:solidFill>
                <a:schemeClr val="tx2">
                  <a:lumMod val="50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 descr="Une image contenant intérieur, table, en bois, assis&#10;&#10;Description générée automatiquement">
            <a:extLst>
              <a:ext uri="{FF2B5EF4-FFF2-40B4-BE49-F238E27FC236}">
                <a16:creationId xmlns:a16="http://schemas.microsoft.com/office/drawing/2014/main" id="{F5AB5BC3-3F03-4987-9962-4E76B07A70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574" y="4242195"/>
            <a:ext cx="2970060" cy="2100299"/>
          </a:xfrm>
          <a:prstGeom prst="rect">
            <a:avLst/>
          </a:prstGeom>
        </p:spPr>
      </p:pic>
      <p:pic>
        <p:nvPicPr>
          <p:cNvPr id="18" name="Image 17" descr="Une image contenant intérieur, cuisine, fenêtre, évier&#10;&#10;Description générée automatiquement">
            <a:extLst>
              <a:ext uri="{FF2B5EF4-FFF2-40B4-BE49-F238E27FC236}">
                <a16:creationId xmlns:a16="http://schemas.microsoft.com/office/drawing/2014/main" id="{4A3F506D-2BDD-404E-9CD8-26F960E536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733" y="4212770"/>
            <a:ext cx="2970060" cy="210029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7E9ED24-F93F-4F2D-BE8E-B783531278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1047" y="1928379"/>
            <a:ext cx="2970060" cy="210029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262F8AE-0CC9-4B9C-A0CF-72105F155F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8574" y="1962245"/>
            <a:ext cx="2964492" cy="2094014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622CFEA9-8CAA-4A98-9592-DC86722EB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NOWA OFERTA LEGRAND</a:t>
            </a:r>
            <a:endParaRPr lang="en-US" dirty="0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7C7C5191-CD9E-4D0F-931D-B0CB34B5F50D}"/>
              </a:ext>
            </a:extLst>
          </p:cNvPr>
          <p:cNvSpPr txBox="1">
            <a:spLocks/>
          </p:cNvSpPr>
          <p:nvPr/>
        </p:nvSpPr>
        <p:spPr>
          <a:xfrm>
            <a:off x="7212448" y="1459813"/>
            <a:ext cx="2916000" cy="2769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ヒラギノ角ゴ Pro W3" pitchFamily="-112" charset="-128"/>
                <a:cs typeface="Arial"/>
              </a:defRPr>
            </a:lvl1pPr>
          </a:lstStyle>
          <a:p>
            <a:pPr algn="ctr"/>
            <a:r>
              <a:rPr lang="pl-PL" sz="1800" b="1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4 rozwiązania dedykowane</a:t>
            </a:r>
            <a:endParaRPr lang="fr-FR" sz="1800" b="1" dirty="0">
              <a:solidFill>
                <a:schemeClr val="bg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6BEE9EC0-5DD6-45F9-969D-D30302B116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5860" y="2024844"/>
            <a:ext cx="2520000" cy="140141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FD64B46-7AD7-42A2-AD14-ED2AFB1524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5860" y="3880146"/>
            <a:ext cx="2520000" cy="1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94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3CD8936-DCBE-4C68-B11E-97007A29A3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0237" y="2366308"/>
            <a:ext cx="482847" cy="693241"/>
          </a:xfrm>
          <a:prstGeom prst="rect">
            <a:avLst/>
          </a:prstGeom>
        </p:spPr>
      </p:pic>
      <p:pic>
        <p:nvPicPr>
          <p:cNvPr id="13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B4774AE-8E16-4C74-AC9C-4D076BD949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5576" y="2250135"/>
            <a:ext cx="554661" cy="795528"/>
          </a:xfrm>
          <a:prstGeom prst="rect">
            <a:avLst/>
          </a:prstGeom>
        </p:spPr>
      </p:pic>
      <p:pic>
        <p:nvPicPr>
          <p:cNvPr id="14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164ECD6-0D38-4222-AB6C-00FC47256B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6516" y="3218812"/>
            <a:ext cx="1080655" cy="71424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5190B39-3BB5-4A38-BA60-E4D24AACF4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471" y="1466190"/>
            <a:ext cx="703295" cy="453625"/>
          </a:xfrm>
          <a:prstGeom prst="rect">
            <a:avLst/>
          </a:prstGeom>
        </p:spPr>
      </p:pic>
      <p:pic>
        <p:nvPicPr>
          <p:cNvPr id="5" name="Image 4" descr="Une image contenant intérieur, table, en bois, assis&#10;&#10;Description générée automatiquement">
            <a:extLst>
              <a:ext uri="{FF2B5EF4-FFF2-40B4-BE49-F238E27FC236}">
                <a16:creationId xmlns:a16="http://schemas.microsoft.com/office/drawing/2014/main" id="{9394C67B-5CD2-479D-A0B9-B7430EEFEC3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805" y="1449388"/>
            <a:ext cx="3664833" cy="2591613"/>
          </a:xfrm>
          <a:prstGeom prst="rect">
            <a:avLst/>
          </a:prstGeom>
        </p:spPr>
      </p:pic>
      <p:pic>
        <p:nvPicPr>
          <p:cNvPr id="10" name="Image 9" descr="Une image contenant table&#10;&#10;Description générée automatiquement">
            <a:extLst>
              <a:ext uri="{FF2B5EF4-FFF2-40B4-BE49-F238E27FC236}">
                <a16:creationId xmlns:a16="http://schemas.microsoft.com/office/drawing/2014/main" id="{B9021E23-43D0-4322-B554-7A721C0B19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229" y="4581276"/>
            <a:ext cx="1849771" cy="194406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1DBA21B-376C-4826-809F-594B65E79BF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038" y="4041001"/>
            <a:ext cx="1366982" cy="218301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6A3AD62-79A6-425C-9AFE-A85C6C01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000" y="352307"/>
            <a:ext cx="6480000" cy="369332"/>
          </a:xfrm>
        </p:spPr>
        <p:txBody>
          <a:bodyPr/>
          <a:lstStyle/>
          <a:p>
            <a:r>
              <a:rPr lang="en-US" dirty="0"/>
              <a:t>NOWA OFERTA LEGRAND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4C58A83-16D3-4509-A273-54460CD4AF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dirty="0"/>
              <a:t>POTRZEBA KLIENTA</a:t>
            </a:r>
            <a:endParaRPr lang="en-US" dirty="0"/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Podłączenie tradycyjnych urządzeń (lampka, </a:t>
            </a:r>
            <a:r>
              <a:rPr lang="pl-PL" b="1" dirty="0" err="1">
                <a:solidFill>
                  <a:srgbClr val="007FA1"/>
                </a:solidFill>
              </a:rPr>
              <a:t>radiobudzik</a:t>
            </a:r>
            <a:r>
              <a:rPr lang="pl-PL" b="1" dirty="0">
                <a:solidFill>
                  <a:srgbClr val="007FA1"/>
                </a:solidFill>
              </a:rPr>
              <a:t>) oraz ładowanie urządzeń mobilnych</a:t>
            </a:r>
            <a:endParaRPr lang="en-US" b="1" dirty="0">
              <a:solidFill>
                <a:srgbClr val="007FA1"/>
              </a:solidFill>
            </a:endParaRPr>
          </a:p>
          <a:p>
            <a:pPr lvl="1"/>
            <a:endParaRPr lang="en-US" dirty="0"/>
          </a:p>
          <a:p>
            <a:r>
              <a:rPr lang="pl-PL" dirty="0"/>
              <a:t>ZALETY PRODUKTU</a:t>
            </a:r>
            <a:endParaRPr lang="en-US" dirty="0"/>
          </a:p>
          <a:p>
            <a:pPr lvl="1"/>
            <a:r>
              <a:rPr lang="pl-PL" dirty="0"/>
              <a:t>Bezpośrednie podłączenie do gniazda na ścianie</a:t>
            </a:r>
            <a:endParaRPr lang="en-US" dirty="0"/>
          </a:p>
          <a:p>
            <a:pPr lvl="1"/>
            <a:r>
              <a:rPr lang="en-US" b="1" dirty="0">
                <a:solidFill>
                  <a:srgbClr val="007FA1"/>
                </a:solidFill>
              </a:rPr>
              <a:t>USB A </a:t>
            </a:r>
            <a:r>
              <a:rPr lang="pl-PL" b="1" dirty="0">
                <a:solidFill>
                  <a:srgbClr val="007FA1"/>
                </a:solidFill>
              </a:rPr>
              <a:t>i</a:t>
            </a:r>
            <a:r>
              <a:rPr lang="en-US" b="1" dirty="0">
                <a:solidFill>
                  <a:srgbClr val="007FA1"/>
                </a:solidFill>
              </a:rPr>
              <a:t> USB C </a:t>
            </a:r>
            <a:r>
              <a:rPr lang="en-US" dirty="0"/>
              <a:t>3A – 15W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Podpórka</a:t>
            </a:r>
            <a:r>
              <a:rPr lang="pl-PL" dirty="0"/>
              <a:t> do umieszczenia </a:t>
            </a:r>
            <a:r>
              <a:rPr lang="pl-PL" b="1" dirty="0" err="1">
                <a:solidFill>
                  <a:srgbClr val="007FA1"/>
                </a:solidFill>
              </a:rPr>
              <a:t>smartfona</a:t>
            </a:r>
            <a:endParaRPr lang="en-US" b="1" dirty="0">
              <a:solidFill>
                <a:srgbClr val="007FA1"/>
              </a:solidFill>
            </a:endParaRP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Nowoczesny atrakcyjny design</a:t>
            </a:r>
            <a:endParaRPr lang="en-US" b="1" dirty="0">
              <a:solidFill>
                <a:srgbClr val="007FA1"/>
              </a:solidFill>
            </a:endParaRP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Wcięcie na przewód USB</a:t>
            </a:r>
            <a:endParaRPr lang="en-US" b="1" dirty="0">
              <a:solidFill>
                <a:srgbClr val="007FA1"/>
              </a:solidFill>
            </a:endParaRPr>
          </a:p>
          <a:p>
            <a:pPr lvl="1"/>
            <a:endParaRPr lang="en-US" dirty="0"/>
          </a:p>
          <a:p>
            <a:r>
              <a:rPr lang="pl-PL" dirty="0"/>
              <a:t>GAMA</a:t>
            </a:r>
            <a:endParaRPr lang="en-US" dirty="0"/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1 wersja kolorystyczna</a:t>
            </a:r>
            <a:endParaRPr lang="en-US" b="1" dirty="0">
              <a:solidFill>
                <a:srgbClr val="007FA1"/>
              </a:solidFill>
            </a:endParaRPr>
          </a:p>
          <a:p>
            <a:pPr lvl="1"/>
            <a:r>
              <a:rPr lang="pl-PL" dirty="0"/>
              <a:t>Liczba gniazd</a:t>
            </a:r>
            <a:r>
              <a:rPr lang="en-US" dirty="0"/>
              <a:t>: </a:t>
            </a:r>
            <a:r>
              <a:rPr lang="en-US" b="1" dirty="0">
                <a:solidFill>
                  <a:srgbClr val="007FA1"/>
                </a:solidFill>
              </a:rPr>
              <a:t>2 + USB</a:t>
            </a:r>
            <a:r>
              <a:rPr lang="pl-PL" b="1" dirty="0">
                <a:solidFill>
                  <a:srgbClr val="007FA1"/>
                </a:solidFill>
              </a:rPr>
              <a:t> A i C</a:t>
            </a:r>
            <a:endParaRPr lang="en-US" b="1" dirty="0">
              <a:solidFill>
                <a:srgbClr val="007FA1"/>
              </a:solidFill>
            </a:endParaRPr>
          </a:p>
          <a:p>
            <a:pPr lvl="1"/>
            <a:r>
              <a:rPr lang="pl-PL" dirty="0"/>
              <a:t>Oferta: </a:t>
            </a:r>
            <a:r>
              <a:rPr lang="pl-PL" b="1" dirty="0">
                <a:solidFill>
                  <a:srgbClr val="007FA1"/>
                </a:solidFill>
              </a:rPr>
              <a:t>1 referencja</a:t>
            </a:r>
            <a:endParaRPr lang="en-US" b="1" dirty="0">
              <a:solidFill>
                <a:srgbClr val="007FA1"/>
              </a:solidFill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3F4275CC-1D0F-4B08-801B-A9A73806627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6000" y="1088740"/>
            <a:ext cx="3960000" cy="307777"/>
          </a:xfrm>
        </p:spPr>
        <p:txBody>
          <a:bodyPr/>
          <a:lstStyle/>
          <a:p>
            <a:r>
              <a:rPr lang="pl-PL" dirty="0"/>
              <a:t>SYPIALNIA</a:t>
            </a:r>
            <a:endParaRPr lang="en-US" dirty="0"/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760619D8-5C63-4AE4-B11B-8287896635C2}"/>
              </a:ext>
            </a:extLst>
          </p:cNvPr>
          <p:cNvSpPr/>
          <p:nvPr/>
        </p:nvSpPr>
        <p:spPr>
          <a:xfrm>
            <a:off x="11479417" y="530124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bg1"/>
              </a:gs>
              <a:gs pos="51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2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ssis, photo, table, blanc&#10;&#10;Description générée automatiquement">
            <a:extLst>
              <a:ext uri="{FF2B5EF4-FFF2-40B4-BE49-F238E27FC236}">
                <a16:creationId xmlns:a16="http://schemas.microsoft.com/office/drawing/2014/main" id="{0C951A6B-AE1F-43C5-BBE0-59F619D0C7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2842" y="1880828"/>
            <a:ext cx="2700300" cy="3744416"/>
          </a:xfrm>
          <a:prstGeom prst="rect">
            <a:avLst/>
          </a:prstGeom>
        </p:spPr>
      </p:pic>
      <p:pic>
        <p:nvPicPr>
          <p:cNvPr id="7" name="Image 6" descr="Une image contenant télécommande&#10;&#10;Description générée automatiquement">
            <a:extLst>
              <a:ext uri="{FF2B5EF4-FFF2-40B4-BE49-F238E27FC236}">
                <a16:creationId xmlns:a16="http://schemas.microsoft.com/office/drawing/2014/main" id="{55B2B275-15FF-421A-8F5B-DCD7A308C7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1462" y="1881436"/>
            <a:ext cx="4392488" cy="460851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346607-70FB-43CB-80E0-00A9E013F3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6080" y="1880828"/>
            <a:ext cx="5040958" cy="460851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CD27C5C-99D6-4DD7-984A-1AF57A07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NOWA OFERTA LEGRAND</a:t>
            </a:r>
            <a:endParaRPr lang="en-US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807C5E4-5D54-4DE9-8C82-87F17F22B38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6000" y="1088740"/>
            <a:ext cx="3960000" cy="307777"/>
          </a:xfrm>
        </p:spPr>
        <p:txBody>
          <a:bodyPr/>
          <a:lstStyle/>
          <a:p>
            <a:r>
              <a:rPr lang="en-US" dirty="0"/>
              <a:t>3 RODZAJE OPAKOWANIA</a:t>
            </a:r>
          </a:p>
        </p:txBody>
      </p:sp>
    </p:spTree>
    <p:extLst>
      <p:ext uri="{BB962C8B-B14F-4D97-AF65-F5344CB8AC3E}">
        <p14:creationId xmlns:p14="http://schemas.microsoft.com/office/powerpoint/2010/main" val="1741821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ssis, photo, table, blanc&#10;&#10;Description générée automatiquement">
            <a:extLst>
              <a:ext uri="{FF2B5EF4-FFF2-40B4-BE49-F238E27FC236}">
                <a16:creationId xmlns:a16="http://schemas.microsoft.com/office/drawing/2014/main" id="{3631CA4A-D433-4B1C-9B0A-1CD67AB74A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9657" y="349703"/>
            <a:ext cx="5462743" cy="587090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F04F806-D7C0-4A63-9EA7-4E1DD461F5F1}"/>
              </a:ext>
            </a:extLst>
          </p:cNvPr>
          <p:cNvSpPr txBox="1"/>
          <p:nvPr/>
        </p:nvSpPr>
        <p:spPr>
          <a:xfrm>
            <a:off x="6644889" y="987356"/>
            <a:ext cx="3316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dla szybkiej identyfikacji marki przez użytkownika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68C64CB-A744-46FC-B87A-9999D5DEF95C}"/>
              </a:ext>
            </a:extLst>
          </p:cNvPr>
          <p:cNvSpPr/>
          <p:nvPr/>
        </p:nvSpPr>
        <p:spPr>
          <a:xfrm>
            <a:off x="6361706" y="1115690"/>
            <a:ext cx="283183" cy="306300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cxnSp>
        <p:nvCxnSpPr>
          <p:cNvPr id="9" name="Connecteur droit avec flèche 26">
            <a:extLst>
              <a:ext uri="{FF2B5EF4-FFF2-40B4-BE49-F238E27FC236}">
                <a16:creationId xmlns:a16="http://schemas.microsoft.com/office/drawing/2014/main" id="{FEF9AC12-4DD3-495F-A721-EEF0AFC839AD}"/>
              </a:ext>
            </a:extLst>
          </p:cNvPr>
          <p:cNvCxnSpPr>
            <a:cxnSpLocks/>
          </p:cNvCxnSpPr>
          <p:nvPr/>
        </p:nvCxnSpPr>
        <p:spPr>
          <a:xfrm rot="5400000">
            <a:off x="5661107" y="1596691"/>
            <a:ext cx="1057807" cy="632237"/>
          </a:xfrm>
          <a:prstGeom prst="bentConnector3">
            <a:avLst>
              <a:gd name="adj1" fmla="val 50000"/>
            </a:avLst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CA1BBFB-776E-4761-A1C1-9506900169ED}"/>
              </a:ext>
            </a:extLst>
          </p:cNvPr>
          <p:cNvCxnSpPr>
            <a:cxnSpLocks/>
          </p:cNvCxnSpPr>
          <p:nvPr/>
        </p:nvCxnSpPr>
        <p:spPr>
          <a:xfrm>
            <a:off x="2230581" y="1769534"/>
            <a:ext cx="3070139" cy="0"/>
          </a:xfrm>
          <a:prstGeom prst="straightConnector1">
            <a:avLst/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C4D94F5A-4BCC-4001-B4A1-6030D66908CC}"/>
              </a:ext>
            </a:extLst>
          </p:cNvPr>
          <p:cNvSpPr txBox="1"/>
          <p:nvPr/>
        </p:nvSpPr>
        <p:spPr>
          <a:xfrm>
            <a:off x="2316161" y="1862298"/>
            <a:ext cx="244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Zawieszka</a:t>
            </a:r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do powieszenia produktu na haku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448AEC0-908A-473F-9B70-EF531E0D7FC8}"/>
              </a:ext>
            </a:extLst>
          </p:cNvPr>
          <p:cNvSpPr/>
          <p:nvPr/>
        </p:nvSpPr>
        <p:spPr>
          <a:xfrm>
            <a:off x="2007765" y="1639172"/>
            <a:ext cx="283183" cy="306300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7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490E54B-D080-46AB-BA50-203D64C9CD84}"/>
              </a:ext>
            </a:extLst>
          </p:cNvPr>
          <p:cNvCxnSpPr>
            <a:cxnSpLocks/>
          </p:cNvCxnSpPr>
          <p:nvPr/>
        </p:nvCxnSpPr>
        <p:spPr>
          <a:xfrm flipH="1">
            <a:off x="6072776" y="2741044"/>
            <a:ext cx="2095462" cy="0"/>
          </a:xfrm>
          <a:prstGeom prst="straightConnector1">
            <a:avLst/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D753C31D-D360-421A-8CF7-56F6E40BEB01}"/>
              </a:ext>
            </a:extLst>
          </p:cNvPr>
          <p:cNvSpPr txBox="1"/>
          <p:nvPr/>
        </p:nvSpPr>
        <p:spPr>
          <a:xfrm>
            <a:off x="8168238" y="2573718"/>
            <a:ext cx="29234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gniazd zasilających</a:t>
            </a:r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główne kryterium wyboru przez klienta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3E82B2E-4E98-43E5-8916-77222BCD0303}"/>
              </a:ext>
            </a:extLst>
          </p:cNvPr>
          <p:cNvSpPr/>
          <p:nvPr/>
        </p:nvSpPr>
        <p:spPr>
          <a:xfrm>
            <a:off x="7878312" y="2573718"/>
            <a:ext cx="283183" cy="306300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6AB8FCEF-0E27-40CE-BCCD-01007C57F509}"/>
              </a:ext>
            </a:extLst>
          </p:cNvPr>
          <p:cNvCxnSpPr>
            <a:cxnSpLocks/>
          </p:cNvCxnSpPr>
          <p:nvPr/>
        </p:nvCxnSpPr>
        <p:spPr>
          <a:xfrm flipH="1" flipV="1">
            <a:off x="6069865" y="3977566"/>
            <a:ext cx="1950038" cy="417"/>
          </a:xfrm>
          <a:prstGeom prst="straightConnector1">
            <a:avLst/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3DCFE4E6-1461-456B-8FD5-28AE4AB4838E}"/>
              </a:ext>
            </a:extLst>
          </p:cNvPr>
          <p:cNvSpPr txBox="1"/>
          <p:nvPr/>
        </p:nvSpPr>
        <p:spPr>
          <a:xfrm>
            <a:off x="8332508" y="3761063"/>
            <a:ext cx="2923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Otwarte opakowanie</a:t>
            </a:r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aby użytkownik mógł zobaczyć i dotknąć produktu dla lepszego poznania jego zalet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DBCF16E-D0A8-4397-ADA6-A46026A4C86B}"/>
              </a:ext>
            </a:extLst>
          </p:cNvPr>
          <p:cNvSpPr/>
          <p:nvPr/>
        </p:nvSpPr>
        <p:spPr>
          <a:xfrm>
            <a:off x="7950388" y="3818363"/>
            <a:ext cx="283183" cy="306300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5BB07B1-86C0-4702-AB5D-2DA063CAD26F}"/>
              </a:ext>
            </a:extLst>
          </p:cNvPr>
          <p:cNvSpPr txBox="1"/>
          <p:nvPr/>
        </p:nvSpPr>
        <p:spPr>
          <a:xfrm>
            <a:off x="8408884" y="5166737"/>
            <a:ext cx="2490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Ikony</a:t>
            </a:r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główne cechy produktu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długość przewodu itp.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159F0055-4617-4886-B2D6-25EA9F21A6B6}"/>
              </a:ext>
            </a:extLst>
          </p:cNvPr>
          <p:cNvCxnSpPr>
            <a:cxnSpLocks/>
          </p:cNvCxnSpPr>
          <p:nvPr/>
        </p:nvCxnSpPr>
        <p:spPr>
          <a:xfrm flipH="1">
            <a:off x="6188825" y="5319994"/>
            <a:ext cx="2095462" cy="0"/>
          </a:xfrm>
          <a:prstGeom prst="straightConnector1">
            <a:avLst/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9BF7F6A3-B2AB-4319-9C49-9FF92D06FE42}"/>
              </a:ext>
            </a:extLst>
          </p:cNvPr>
          <p:cNvSpPr/>
          <p:nvPr/>
        </p:nvSpPr>
        <p:spPr>
          <a:xfrm>
            <a:off x="8103993" y="5151088"/>
            <a:ext cx="283183" cy="306300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cxnSp>
        <p:nvCxnSpPr>
          <p:cNvPr id="26" name="Connecteur droit avec flèche 26">
            <a:extLst>
              <a:ext uri="{FF2B5EF4-FFF2-40B4-BE49-F238E27FC236}">
                <a16:creationId xmlns:a16="http://schemas.microsoft.com/office/drawing/2014/main" id="{50226100-0C2B-48CF-9EDB-3AEEAFCE53AF}"/>
              </a:ext>
            </a:extLst>
          </p:cNvPr>
          <p:cNvCxnSpPr>
            <a:cxnSpLocks/>
          </p:cNvCxnSpPr>
          <p:nvPr/>
        </p:nvCxnSpPr>
        <p:spPr>
          <a:xfrm flipV="1">
            <a:off x="2467222" y="3271388"/>
            <a:ext cx="2833498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llipse 26">
            <a:extLst>
              <a:ext uri="{FF2B5EF4-FFF2-40B4-BE49-F238E27FC236}">
                <a16:creationId xmlns:a16="http://schemas.microsoft.com/office/drawing/2014/main" id="{06FB6D70-9C7B-4C36-92D7-00219F3BBDED}"/>
              </a:ext>
            </a:extLst>
          </p:cNvPr>
          <p:cNvSpPr/>
          <p:nvPr/>
        </p:nvSpPr>
        <p:spPr>
          <a:xfrm>
            <a:off x="2235529" y="3096938"/>
            <a:ext cx="283183" cy="306300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6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C1A129A-94E8-4F23-9DF4-06A92DD123F5}"/>
              </a:ext>
            </a:extLst>
          </p:cNvPr>
          <p:cNvSpPr txBox="1"/>
          <p:nvPr/>
        </p:nvSpPr>
        <p:spPr>
          <a:xfrm>
            <a:off x="2491354" y="3363334"/>
            <a:ext cx="26321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Informacje podstawowe</a:t>
            </a:r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EAN,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gwarancja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ECO,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normy itp.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B6D603F-B6B9-4A6B-8F42-8D598C91764F}"/>
              </a:ext>
            </a:extLst>
          </p:cNvPr>
          <p:cNvSpPr txBox="1"/>
          <p:nvPr/>
        </p:nvSpPr>
        <p:spPr>
          <a:xfrm>
            <a:off x="2462821" y="4651759"/>
            <a:ext cx="24909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Języki</a:t>
            </a:r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dodatkowe informacje w wielu językach dla lepszego zrozumienia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Connecteur droit avec flèche 26">
            <a:extLst>
              <a:ext uri="{FF2B5EF4-FFF2-40B4-BE49-F238E27FC236}">
                <a16:creationId xmlns:a16="http://schemas.microsoft.com/office/drawing/2014/main" id="{D7718D12-D4D3-4E37-AA7F-4BE3CFD15EC9}"/>
              </a:ext>
            </a:extLst>
          </p:cNvPr>
          <p:cNvCxnSpPr>
            <a:cxnSpLocks/>
          </p:cNvCxnSpPr>
          <p:nvPr/>
        </p:nvCxnSpPr>
        <p:spPr>
          <a:xfrm flipV="1">
            <a:off x="2518712" y="4519910"/>
            <a:ext cx="2833498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>
            <a:extLst>
              <a:ext uri="{FF2B5EF4-FFF2-40B4-BE49-F238E27FC236}">
                <a16:creationId xmlns:a16="http://schemas.microsoft.com/office/drawing/2014/main" id="{DCEBE666-9B25-4543-A592-8AB11F116DBA}"/>
              </a:ext>
            </a:extLst>
          </p:cNvPr>
          <p:cNvSpPr/>
          <p:nvPr/>
        </p:nvSpPr>
        <p:spPr>
          <a:xfrm>
            <a:off x="2290948" y="4341991"/>
            <a:ext cx="283183" cy="306300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5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765B43D-8BE5-4F31-8960-DC8BFE26D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NOWA OFERTA LEGRAND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9D8DEA-C4C8-4B3D-A86F-B0F939C0C0F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6000" y="1088740"/>
            <a:ext cx="3960000" cy="615553"/>
          </a:xfrm>
        </p:spPr>
        <p:txBody>
          <a:bodyPr/>
          <a:lstStyle/>
          <a:p>
            <a:r>
              <a:rPr lang="pl-PL" dirty="0"/>
              <a:t>OPAKOWANIE GAMY 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7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 descr="Une image contenant télécommande&#10;&#10;Description générée automatiquement">
            <a:extLst>
              <a:ext uri="{FF2B5EF4-FFF2-40B4-BE49-F238E27FC236}">
                <a16:creationId xmlns:a16="http://schemas.microsoft.com/office/drawing/2014/main" id="{3C4B8742-4F90-48FC-8646-3E0DC5223E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78"/>
          <a:stretch/>
        </p:blipFill>
        <p:spPr>
          <a:xfrm>
            <a:off x="0" y="253200"/>
            <a:ext cx="12628225" cy="7103378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2E0D715-A7BC-41FF-BFF4-94CC7DE2406C}"/>
              </a:ext>
            </a:extLst>
          </p:cNvPr>
          <p:cNvCxnSpPr>
            <a:cxnSpLocks/>
          </p:cNvCxnSpPr>
          <p:nvPr/>
        </p:nvCxnSpPr>
        <p:spPr>
          <a:xfrm flipH="1">
            <a:off x="7656164" y="4308529"/>
            <a:ext cx="1487836" cy="0"/>
          </a:xfrm>
          <a:prstGeom prst="straightConnector1">
            <a:avLst/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24A517E7-44E2-4D14-85BE-878E475434ED}"/>
              </a:ext>
            </a:extLst>
          </p:cNvPr>
          <p:cNvSpPr txBox="1"/>
          <p:nvPr/>
        </p:nvSpPr>
        <p:spPr>
          <a:xfrm>
            <a:off x="9268597" y="4075768"/>
            <a:ext cx="2588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Otwarte opakowanie</a:t>
            </a:r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aby użytkownik mógł zobaczyć i dotknąć produktu dla lepszego poznania jego zalet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E424A95-A093-4C0B-809A-864FFD20F00F}"/>
              </a:ext>
            </a:extLst>
          </p:cNvPr>
          <p:cNvCxnSpPr>
            <a:cxnSpLocks/>
          </p:cNvCxnSpPr>
          <p:nvPr/>
        </p:nvCxnSpPr>
        <p:spPr>
          <a:xfrm flipH="1">
            <a:off x="7173135" y="3019587"/>
            <a:ext cx="2095462" cy="0"/>
          </a:xfrm>
          <a:prstGeom prst="straightConnector1">
            <a:avLst/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F01D55E9-8B97-4BF0-AC50-784A9B036794}"/>
              </a:ext>
            </a:extLst>
          </p:cNvPr>
          <p:cNvSpPr txBox="1"/>
          <p:nvPr/>
        </p:nvSpPr>
        <p:spPr>
          <a:xfrm>
            <a:off x="9268597" y="2852261"/>
            <a:ext cx="25884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gniazd zasilających i USB</a:t>
            </a:r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główne kryterium wyboru przez klienta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732F93E-7962-4643-8865-AC87D5D2D0A9}"/>
              </a:ext>
            </a:extLst>
          </p:cNvPr>
          <p:cNvCxnSpPr>
            <a:cxnSpLocks/>
          </p:cNvCxnSpPr>
          <p:nvPr/>
        </p:nvCxnSpPr>
        <p:spPr>
          <a:xfrm flipH="1">
            <a:off x="7352351" y="2025112"/>
            <a:ext cx="2095462" cy="0"/>
          </a:xfrm>
          <a:prstGeom prst="straightConnector1">
            <a:avLst/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77BC82D1-E6B6-4B11-BC44-7DAC85D65BE4}"/>
              </a:ext>
            </a:extLst>
          </p:cNvPr>
          <p:cNvSpPr txBox="1"/>
          <p:nvPr/>
        </p:nvSpPr>
        <p:spPr>
          <a:xfrm>
            <a:off x="9533101" y="1890364"/>
            <a:ext cx="2490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Zawieszka</a:t>
            </a:r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do powieszenia produktu na haku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7EC1509-16F9-4254-BF4D-EDF116A2AEEA}"/>
              </a:ext>
            </a:extLst>
          </p:cNvPr>
          <p:cNvSpPr txBox="1"/>
          <p:nvPr/>
        </p:nvSpPr>
        <p:spPr>
          <a:xfrm>
            <a:off x="9268597" y="5437229"/>
            <a:ext cx="2490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Ikony</a:t>
            </a:r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główne cechy produktu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długość przewodu, ogranicznik przepięć, obrotowy korpus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CABEAF1-E183-4D07-BBCA-DD9F2B2847C5}"/>
              </a:ext>
            </a:extLst>
          </p:cNvPr>
          <p:cNvCxnSpPr>
            <a:cxnSpLocks/>
          </p:cNvCxnSpPr>
          <p:nvPr/>
        </p:nvCxnSpPr>
        <p:spPr>
          <a:xfrm flipH="1">
            <a:off x="7048538" y="5590486"/>
            <a:ext cx="2095462" cy="0"/>
          </a:xfrm>
          <a:prstGeom prst="straightConnector1">
            <a:avLst/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76FE447F-7800-4449-A5D2-8CB5A417E760}"/>
              </a:ext>
            </a:extLst>
          </p:cNvPr>
          <p:cNvSpPr txBox="1"/>
          <p:nvPr/>
        </p:nvSpPr>
        <p:spPr>
          <a:xfrm>
            <a:off x="1195137" y="2292741"/>
            <a:ext cx="2075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Języki</a:t>
            </a:r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dodatkowe informacje w wielu językach dla lepszego zrozumienia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B8320DD-8D5D-4C23-A5CC-68443DD188EC}"/>
              </a:ext>
            </a:extLst>
          </p:cNvPr>
          <p:cNvCxnSpPr>
            <a:cxnSpLocks/>
          </p:cNvCxnSpPr>
          <p:nvPr/>
        </p:nvCxnSpPr>
        <p:spPr>
          <a:xfrm>
            <a:off x="3091787" y="2441711"/>
            <a:ext cx="1323997" cy="0"/>
          </a:xfrm>
          <a:prstGeom prst="straightConnector1">
            <a:avLst/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14253B03-7032-4E3C-A07D-591D07299F29}"/>
              </a:ext>
            </a:extLst>
          </p:cNvPr>
          <p:cNvSpPr txBox="1"/>
          <p:nvPr/>
        </p:nvSpPr>
        <p:spPr>
          <a:xfrm>
            <a:off x="1342463" y="3711645"/>
            <a:ext cx="2464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Rysunek techniczny</a:t>
            </a:r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 wymiarami produktu i jego funkcjami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7081A8CD-7B89-4D06-9E9F-501E03006974}"/>
              </a:ext>
            </a:extLst>
          </p:cNvPr>
          <p:cNvCxnSpPr>
            <a:cxnSpLocks/>
          </p:cNvCxnSpPr>
          <p:nvPr/>
        </p:nvCxnSpPr>
        <p:spPr>
          <a:xfrm>
            <a:off x="4065597" y="3927017"/>
            <a:ext cx="1323997" cy="0"/>
          </a:xfrm>
          <a:prstGeom prst="straightConnector1">
            <a:avLst/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D3AC24A1-8731-47A6-9C61-E42E3C904332}"/>
              </a:ext>
            </a:extLst>
          </p:cNvPr>
          <p:cNvCxnSpPr>
            <a:cxnSpLocks/>
          </p:cNvCxnSpPr>
          <p:nvPr/>
        </p:nvCxnSpPr>
        <p:spPr>
          <a:xfrm>
            <a:off x="3539856" y="4814432"/>
            <a:ext cx="1188000" cy="0"/>
          </a:xfrm>
          <a:prstGeom prst="straightConnector1">
            <a:avLst/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98ED8887-B710-492D-9C1C-A3499BBEC564}"/>
              </a:ext>
            </a:extLst>
          </p:cNvPr>
          <p:cNvSpPr txBox="1"/>
          <p:nvPr/>
        </p:nvSpPr>
        <p:spPr>
          <a:xfrm>
            <a:off x="1577157" y="4646358"/>
            <a:ext cx="2034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Ilustracje</a:t>
            </a:r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obrazujące zastosowanie produktu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montaż, obrotowy korpus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B5233A3D-EEF1-4650-981A-79F9664000A0}"/>
              </a:ext>
            </a:extLst>
          </p:cNvPr>
          <p:cNvCxnSpPr>
            <a:cxnSpLocks/>
            <a:stCxn id="31" idx="1"/>
          </p:cNvCxnSpPr>
          <p:nvPr/>
        </p:nvCxnSpPr>
        <p:spPr>
          <a:xfrm rot="10800000" flipH="1">
            <a:off x="6096000" y="5286502"/>
            <a:ext cx="470092" cy="936485"/>
          </a:xfrm>
          <a:prstGeom prst="bentConnector4">
            <a:avLst>
              <a:gd name="adj1" fmla="val -25403"/>
              <a:gd name="adj2" fmla="val 63968"/>
            </a:avLst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544213DE-03ED-4327-81C3-762B92B4092E}"/>
              </a:ext>
            </a:extLst>
          </p:cNvPr>
          <p:cNvSpPr txBox="1"/>
          <p:nvPr/>
        </p:nvSpPr>
        <p:spPr>
          <a:xfrm>
            <a:off x="7352351" y="1096176"/>
            <a:ext cx="3316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dla szybkiej identyfikacji marki przez użytkownika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BF87508-04F5-46C4-A401-6A1CF5F9D086}"/>
              </a:ext>
            </a:extLst>
          </p:cNvPr>
          <p:cNvSpPr txBox="1"/>
          <p:nvPr/>
        </p:nvSpPr>
        <p:spPr>
          <a:xfrm>
            <a:off x="6096000" y="5961376"/>
            <a:ext cx="2882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Informacje podstawowe</a:t>
            </a:r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EAN,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gwarancja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ECO,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normy itp.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Connecteur droit avec flèche 26">
            <a:extLst>
              <a:ext uri="{FF2B5EF4-FFF2-40B4-BE49-F238E27FC236}">
                <a16:creationId xmlns:a16="http://schemas.microsoft.com/office/drawing/2014/main" id="{79AE6D7F-6C86-416D-8596-F09498A61645}"/>
              </a:ext>
            </a:extLst>
          </p:cNvPr>
          <p:cNvCxnSpPr>
            <a:cxnSpLocks/>
            <a:stCxn id="30" idx="1"/>
          </p:cNvCxnSpPr>
          <p:nvPr/>
        </p:nvCxnSpPr>
        <p:spPr>
          <a:xfrm rot="10800000" flipV="1">
            <a:off x="6425215" y="1357786"/>
            <a:ext cx="927137" cy="1083926"/>
          </a:xfrm>
          <a:prstGeom prst="bentConnector2">
            <a:avLst/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A2C3E7E2-348E-4F83-8194-F8FF7D84F643}"/>
              </a:ext>
            </a:extLst>
          </p:cNvPr>
          <p:cNvSpPr/>
          <p:nvPr/>
        </p:nvSpPr>
        <p:spPr>
          <a:xfrm>
            <a:off x="7089520" y="1183799"/>
            <a:ext cx="283183" cy="306300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EEEBCC41-58F9-4B9C-999C-FBF7FBDAF46A}"/>
              </a:ext>
            </a:extLst>
          </p:cNvPr>
          <p:cNvSpPr/>
          <p:nvPr/>
        </p:nvSpPr>
        <p:spPr>
          <a:xfrm>
            <a:off x="9268597" y="1879472"/>
            <a:ext cx="283183" cy="306300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5EE8D417-7E4B-4CEA-A7AC-5DC561ACCBCD}"/>
              </a:ext>
            </a:extLst>
          </p:cNvPr>
          <p:cNvSpPr/>
          <p:nvPr/>
        </p:nvSpPr>
        <p:spPr>
          <a:xfrm>
            <a:off x="8978671" y="2852261"/>
            <a:ext cx="283183" cy="306300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0C673C70-F8D8-4B00-8376-2A51A5668049}"/>
              </a:ext>
            </a:extLst>
          </p:cNvPr>
          <p:cNvSpPr/>
          <p:nvPr/>
        </p:nvSpPr>
        <p:spPr>
          <a:xfrm>
            <a:off x="8976769" y="4144009"/>
            <a:ext cx="283183" cy="306300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E6806B88-894D-46A6-B247-071335111D97}"/>
              </a:ext>
            </a:extLst>
          </p:cNvPr>
          <p:cNvSpPr/>
          <p:nvPr/>
        </p:nvSpPr>
        <p:spPr>
          <a:xfrm>
            <a:off x="8963706" y="5421580"/>
            <a:ext cx="283183" cy="306300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5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5008E882-2622-4F84-AAC9-2B4069598F63}"/>
              </a:ext>
            </a:extLst>
          </p:cNvPr>
          <p:cNvSpPr/>
          <p:nvPr/>
        </p:nvSpPr>
        <p:spPr>
          <a:xfrm>
            <a:off x="5843972" y="6057292"/>
            <a:ext cx="283183" cy="306300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6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5833EAF4-1A62-4D43-A6AC-CEF6BDF44FD4}"/>
              </a:ext>
            </a:extLst>
          </p:cNvPr>
          <p:cNvSpPr/>
          <p:nvPr/>
        </p:nvSpPr>
        <p:spPr>
          <a:xfrm>
            <a:off x="3472557" y="4644957"/>
            <a:ext cx="283183" cy="306300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7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AD61A5B2-758F-49B4-BE66-DFDA04E680CC}"/>
              </a:ext>
            </a:extLst>
          </p:cNvPr>
          <p:cNvSpPr/>
          <p:nvPr/>
        </p:nvSpPr>
        <p:spPr>
          <a:xfrm>
            <a:off x="3918885" y="3773867"/>
            <a:ext cx="283183" cy="306300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8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FC5D39EB-785C-431D-A91E-F68E6561EA53}"/>
              </a:ext>
            </a:extLst>
          </p:cNvPr>
          <p:cNvSpPr/>
          <p:nvPr/>
        </p:nvSpPr>
        <p:spPr>
          <a:xfrm>
            <a:off x="2996817" y="2260434"/>
            <a:ext cx="283183" cy="306300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9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B2CB7956-D971-41DC-8FD7-D16DA02EB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NOWA OFERTA LEGRAND</a:t>
            </a:r>
            <a:endParaRPr lang="en-U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BF44A882-AB1B-4F69-9CCF-F6B509AC95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6000" y="1088740"/>
            <a:ext cx="3960000" cy="307777"/>
          </a:xfrm>
        </p:spPr>
        <p:txBody>
          <a:bodyPr/>
          <a:lstStyle/>
          <a:p>
            <a:r>
              <a:rPr lang="pl-PL" dirty="0"/>
              <a:t>OPAKOWANIE GAMY PREMIUM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32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52">
            <a:extLst>
              <a:ext uri="{FF2B5EF4-FFF2-40B4-BE49-F238E27FC236}">
                <a16:creationId xmlns:a16="http://schemas.microsoft.com/office/drawing/2014/main" id="{8C4602C3-EB9A-4498-8629-73B0A9AF8D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911" y="1892792"/>
            <a:ext cx="8069649" cy="4314974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ED77AEA6-DC63-45BB-9BD5-2CE78042BB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5223" y="1037503"/>
            <a:ext cx="10867326" cy="5810936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CA8742F-303D-449B-BDD1-41BAA507FE08}"/>
              </a:ext>
            </a:extLst>
          </p:cNvPr>
          <p:cNvCxnSpPr>
            <a:cxnSpLocks/>
            <a:stCxn id="39" idx="2"/>
          </p:cNvCxnSpPr>
          <p:nvPr/>
        </p:nvCxnSpPr>
        <p:spPr>
          <a:xfrm rot="10800000">
            <a:off x="8220236" y="4039725"/>
            <a:ext cx="1836204" cy="370357"/>
          </a:xfrm>
          <a:prstGeom prst="bentConnector3">
            <a:avLst>
              <a:gd name="adj1" fmla="val 50000"/>
            </a:avLst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BCD3829D-51C3-422F-BD6F-A9267E246A66}"/>
              </a:ext>
            </a:extLst>
          </p:cNvPr>
          <p:cNvSpPr txBox="1"/>
          <p:nvPr/>
        </p:nvSpPr>
        <p:spPr>
          <a:xfrm>
            <a:off x="5519936" y="1465620"/>
            <a:ext cx="3316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dla szybkiej identyfikacji marki przez użytkownika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F73B447-82A2-4310-B0AB-A9D57D134B42}"/>
              </a:ext>
            </a:extLst>
          </p:cNvPr>
          <p:cNvSpPr txBox="1"/>
          <p:nvPr/>
        </p:nvSpPr>
        <p:spPr>
          <a:xfrm>
            <a:off x="10344472" y="3764580"/>
            <a:ext cx="151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Otwarte okienko</a:t>
            </a:r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aby użytkownik mógł zobaczyć i dotknąć produktu dla lepszego poznania jego zalet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3E14ED7-82E3-4FD5-A2DD-FE150F765B2F}"/>
              </a:ext>
            </a:extLst>
          </p:cNvPr>
          <p:cNvCxnSpPr>
            <a:cxnSpLocks/>
          </p:cNvCxnSpPr>
          <p:nvPr/>
        </p:nvCxnSpPr>
        <p:spPr>
          <a:xfrm flipV="1">
            <a:off x="9681092" y="4894179"/>
            <a:ext cx="0" cy="733779"/>
          </a:xfrm>
          <a:prstGeom prst="straightConnector1">
            <a:avLst/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3F5B7FF5-89D0-4F55-9E6A-C4E01BA37A31}"/>
              </a:ext>
            </a:extLst>
          </p:cNvPr>
          <p:cNvSpPr txBox="1"/>
          <p:nvPr/>
        </p:nvSpPr>
        <p:spPr>
          <a:xfrm>
            <a:off x="8999350" y="5870644"/>
            <a:ext cx="2831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Ikona OTWÓRZ</a:t>
            </a:r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zachęca klienta do otwarcia okienka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6D99604-3097-4AAF-9F05-AECEC42094E3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 flipV="1">
            <a:off x="5158440" y="1727230"/>
            <a:ext cx="361496" cy="1198772"/>
          </a:xfrm>
          <a:prstGeom prst="bentConnector2">
            <a:avLst/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FA7B4018-5B67-4953-BC5F-487A5D7F9C98}"/>
              </a:ext>
            </a:extLst>
          </p:cNvPr>
          <p:cNvSpPr txBox="1"/>
          <p:nvPr/>
        </p:nvSpPr>
        <p:spPr>
          <a:xfrm>
            <a:off x="2265369" y="5168735"/>
            <a:ext cx="2368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Informacje podstawowe</a:t>
            </a:r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EAN,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gwarancja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ECO,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normy itp.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E4AF6B8A-EBE0-48CE-BE77-978CC2FA04E3}"/>
              </a:ext>
            </a:extLst>
          </p:cNvPr>
          <p:cNvCxnSpPr>
            <a:cxnSpLocks/>
          </p:cNvCxnSpPr>
          <p:nvPr/>
        </p:nvCxnSpPr>
        <p:spPr>
          <a:xfrm flipV="1">
            <a:off x="3801204" y="4556502"/>
            <a:ext cx="0" cy="548136"/>
          </a:xfrm>
          <a:prstGeom prst="straightConnector1">
            <a:avLst/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43E23645-2D4A-43AD-8C70-406523DD5BBA}"/>
              </a:ext>
            </a:extLst>
          </p:cNvPr>
          <p:cNvSpPr txBox="1"/>
          <p:nvPr/>
        </p:nvSpPr>
        <p:spPr>
          <a:xfrm>
            <a:off x="8709045" y="2257708"/>
            <a:ext cx="29234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gniazd zasilających i USB</a:t>
            </a:r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główne kryterium wyboru przez klienta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necteur droit avec flèche 26">
            <a:extLst>
              <a:ext uri="{FF2B5EF4-FFF2-40B4-BE49-F238E27FC236}">
                <a16:creationId xmlns:a16="http://schemas.microsoft.com/office/drawing/2014/main" id="{38C977F7-998E-43F4-AB3C-4063F5F252F3}"/>
              </a:ext>
            </a:extLst>
          </p:cNvPr>
          <p:cNvCxnSpPr>
            <a:cxnSpLocks/>
            <a:stCxn id="36" idx="2"/>
          </p:cNvCxnSpPr>
          <p:nvPr/>
        </p:nvCxnSpPr>
        <p:spPr>
          <a:xfrm rot="10800000" flipV="1">
            <a:off x="5360350" y="2519634"/>
            <a:ext cx="3135525" cy="1221934"/>
          </a:xfrm>
          <a:prstGeom prst="bentConnector3">
            <a:avLst>
              <a:gd name="adj1" fmla="val 36576"/>
            </a:avLst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53289BD4-E3F7-4CAB-80E3-C8FECF68688A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8495874" y="3201078"/>
            <a:ext cx="984502" cy="0"/>
          </a:xfrm>
          <a:prstGeom prst="straightConnector1">
            <a:avLst/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A4E39723-6217-4F35-AAB3-FCA8B85B3156}"/>
              </a:ext>
            </a:extLst>
          </p:cNvPr>
          <p:cNvSpPr txBox="1"/>
          <p:nvPr/>
        </p:nvSpPr>
        <p:spPr>
          <a:xfrm>
            <a:off x="9763559" y="2816932"/>
            <a:ext cx="20934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Rysunek techniczny</a:t>
            </a:r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ze specyfikacją funkcji produktu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4F9EB38F-2543-41B3-A172-13A948784671}"/>
              </a:ext>
            </a:extLst>
          </p:cNvPr>
          <p:cNvCxnSpPr>
            <a:cxnSpLocks/>
          </p:cNvCxnSpPr>
          <p:nvPr/>
        </p:nvCxnSpPr>
        <p:spPr>
          <a:xfrm flipV="1">
            <a:off x="6577735" y="4215253"/>
            <a:ext cx="0" cy="1241885"/>
          </a:xfrm>
          <a:prstGeom prst="straightConnector1">
            <a:avLst/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DCCDEF1F-0017-4B73-B690-DE30C303EBB6}"/>
              </a:ext>
            </a:extLst>
          </p:cNvPr>
          <p:cNvCxnSpPr>
            <a:cxnSpLocks/>
          </p:cNvCxnSpPr>
          <p:nvPr/>
        </p:nvCxnSpPr>
        <p:spPr>
          <a:xfrm flipV="1">
            <a:off x="5893644" y="4672936"/>
            <a:ext cx="0" cy="1499828"/>
          </a:xfrm>
          <a:prstGeom prst="straightConnector1">
            <a:avLst/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B9F79F84-EA0F-4DB5-BC48-97EFC8E5820B}"/>
              </a:ext>
            </a:extLst>
          </p:cNvPr>
          <p:cNvSpPr txBox="1"/>
          <p:nvPr/>
        </p:nvSpPr>
        <p:spPr>
          <a:xfrm>
            <a:off x="6650140" y="5138187"/>
            <a:ext cx="22429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Widok elementów</a:t>
            </a:r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dla lepszego zrozumienia produktu - pokazane gniazd i organizacja przewodów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8C24C30-0394-46BD-AE5F-64F649F1F3FA}"/>
              </a:ext>
            </a:extLst>
          </p:cNvPr>
          <p:cNvSpPr txBox="1"/>
          <p:nvPr/>
        </p:nvSpPr>
        <p:spPr>
          <a:xfrm>
            <a:off x="5778762" y="6268443"/>
            <a:ext cx="307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Produkt w miejscu zastosowania</a:t>
            </a:r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kącik TV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D1F5F5DF-A416-4CA4-8FEB-146325D95C1F}"/>
              </a:ext>
            </a:extLst>
          </p:cNvPr>
          <p:cNvCxnSpPr>
            <a:cxnSpLocks/>
          </p:cNvCxnSpPr>
          <p:nvPr/>
        </p:nvCxnSpPr>
        <p:spPr>
          <a:xfrm>
            <a:off x="4071662" y="2604675"/>
            <a:ext cx="0" cy="886186"/>
          </a:xfrm>
          <a:prstGeom prst="straightConnector1">
            <a:avLst/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1E91E329-34FF-4B41-8A57-30DFC0BBC9D3}"/>
              </a:ext>
            </a:extLst>
          </p:cNvPr>
          <p:cNvSpPr txBox="1"/>
          <p:nvPr/>
        </p:nvSpPr>
        <p:spPr>
          <a:xfrm>
            <a:off x="2666036" y="1754232"/>
            <a:ext cx="2460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 - Po</a:t>
            </a:r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pozwala klientowi lepiej zrozumieć korzyści ze stosowania produktu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E5D9DDDE-E48C-422B-AE89-F3E2D0D48FBB}"/>
              </a:ext>
            </a:extLst>
          </p:cNvPr>
          <p:cNvCxnSpPr>
            <a:cxnSpLocks/>
            <a:stCxn id="47" idx="1"/>
          </p:cNvCxnSpPr>
          <p:nvPr/>
        </p:nvCxnSpPr>
        <p:spPr>
          <a:xfrm rot="10800000" flipV="1">
            <a:off x="6080157" y="1907249"/>
            <a:ext cx="2847816" cy="837493"/>
          </a:xfrm>
          <a:prstGeom prst="bentConnector3">
            <a:avLst>
              <a:gd name="adj1" fmla="val 69657"/>
            </a:avLst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5C2267C5-83CB-48D0-B236-9B4B255DEC50}"/>
              </a:ext>
            </a:extLst>
          </p:cNvPr>
          <p:cNvSpPr txBox="1"/>
          <p:nvPr/>
        </p:nvSpPr>
        <p:spPr>
          <a:xfrm>
            <a:off x="8927973" y="1645640"/>
            <a:ext cx="292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Zawieszka</a:t>
            </a:r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do powieszenia produktu na haku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Connecteur droit avec flèche 26">
            <a:extLst>
              <a:ext uri="{FF2B5EF4-FFF2-40B4-BE49-F238E27FC236}">
                <a16:creationId xmlns:a16="http://schemas.microsoft.com/office/drawing/2014/main" id="{2B178835-E2B3-43AA-ADB7-CECFAF3BF88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73643" y="4785508"/>
            <a:ext cx="1868052" cy="705359"/>
          </a:xfrm>
          <a:prstGeom prst="bentConnector3">
            <a:avLst>
              <a:gd name="adj1" fmla="val 50000"/>
            </a:avLst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>
            <a:extLst>
              <a:ext uri="{FF2B5EF4-FFF2-40B4-BE49-F238E27FC236}">
                <a16:creationId xmlns:a16="http://schemas.microsoft.com/office/drawing/2014/main" id="{01A74DBD-A662-4E07-BDC0-67235963B852}"/>
              </a:ext>
            </a:extLst>
          </p:cNvPr>
          <p:cNvSpPr txBox="1"/>
          <p:nvPr/>
        </p:nvSpPr>
        <p:spPr>
          <a:xfrm>
            <a:off x="3002659" y="6052999"/>
            <a:ext cx="30110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Ikony</a:t>
            </a:r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główne cechy produktu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długość przewodu, ogranicznik przepięć, obrotowy korpus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DE22197B-C867-4FA5-98CA-7768759EC388}"/>
              </a:ext>
            </a:extLst>
          </p:cNvPr>
          <p:cNvSpPr txBox="1"/>
          <p:nvPr/>
        </p:nvSpPr>
        <p:spPr>
          <a:xfrm>
            <a:off x="1066139" y="2654476"/>
            <a:ext cx="1965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Języki</a:t>
            </a:r>
            <a:r>
              <a:rPr lang="en-US" sz="1400" b="1" dirty="0">
                <a:solidFill>
                  <a:srgbClr val="6D9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dodatkowe informacje w wielu językach dla lepszego zrozumienia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Connecteur droit avec flèche 26">
            <a:extLst>
              <a:ext uri="{FF2B5EF4-FFF2-40B4-BE49-F238E27FC236}">
                <a16:creationId xmlns:a16="http://schemas.microsoft.com/office/drawing/2014/main" id="{EA163E98-DB7F-45AE-8040-BC8AD0CF450D}"/>
              </a:ext>
            </a:extLst>
          </p:cNvPr>
          <p:cNvCxnSpPr>
            <a:cxnSpLocks/>
          </p:cNvCxnSpPr>
          <p:nvPr/>
        </p:nvCxnSpPr>
        <p:spPr>
          <a:xfrm>
            <a:off x="2279539" y="3741568"/>
            <a:ext cx="2767568" cy="16910"/>
          </a:xfrm>
          <a:prstGeom prst="bentConnector3">
            <a:avLst>
              <a:gd name="adj1" fmla="val 50000"/>
            </a:avLst>
          </a:prstGeom>
          <a:ln w="28575">
            <a:solidFill>
              <a:srgbClr val="007FA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BDAE9A0D-6AD6-44FF-BCAF-657D6BAF624B}"/>
              </a:ext>
            </a:extLst>
          </p:cNvPr>
          <p:cNvSpPr/>
          <p:nvPr/>
        </p:nvSpPr>
        <p:spPr>
          <a:xfrm>
            <a:off x="5303912" y="1562367"/>
            <a:ext cx="283183" cy="306300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618904FF-1CFE-44CC-9763-50D3E38057D2}"/>
              </a:ext>
            </a:extLst>
          </p:cNvPr>
          <p:cNvSpPr/>
          <p:nvPr/>
        </p:nvSpPr>
        <p:spPr>
          <a:xfrm>
            <a:off x="8716167" y="1743314"/>
            <a:ext cx="283183" cy="306300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4895C35F-AB74-452F-A6C7-805F47561C1A}"/>
              </a:ext>
            </a:extLst>
          </p:cNvPr>
          <p:cNvSpPr/>
          <p:nvPr/>
        </p:nvSpPr>
        <p:spPr>
          <a:xfrm>
            <a:off x="8495874" y="2366484"/>
            <a:ext cx="283183" cy="306300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AC5FDBD5-E106-48DD-8C06-695919F74F39}"/>
              </a:ext>
            </a:extLst>
          </p:cNvPr>
          <p:cNvSpPr/>
          <p:nvPr/>
        </p:nvSpPr>
        <p:spPr>
          <a:xfrm>
            <a:off x="9480376" y="3047928"/>
            <a:ext cx="283183" cy="306300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F2E55CCE-0097-4B00-91F4-8DC41D84EE40}"/>
              </a:ext>
            </a:extLst>
          </p:cNvPr>
          <p:cNvSpPr/>
          <p:nvPr/>
        </p:nvSpPr>
        <p:spPr>
          <a:xfrm>
            <a:off x="10056440" y="4256931"/>
            <a:ext cx="283183" cy="306300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5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2C5FC03-349F-4816-AAB1-20CE93C7A855}"/>
              </a:ext>
            </a:extLst>
          </p:cNvPr>
          <p:cNvSpPr/>
          <p:nvPr/>
        </p:nvSpPr>
        <p:spPr>
          <a:xfrm>
            <a:off x="9551298" y="5514197"/>
            <a:ext cx="283183" cy="306300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6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D9CB7ECE-D2F0-4E86-BD51-1090F4657EF1}"/>
              </a:ext>
            </a:extLst>
          </p:cNvPr>
          <p:cNvSpPr/>
          <p:nvPr/>
        </p:nvSpPr>
        <p:spPr>
          <a:xfrm>
            <a:off x="6436144" y="5422850"/>
            <a:ext cx="283183" cy="306300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7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49C99D10-7D1F-45CF-8E3C-AE2146D64B87}"/>
              </a:ext>
            </a:extLst>
          </p:cNvPr>
          <p:cNvSpPr/>
          <p:nvPr/>
        </p:nvSpPr>
        <p:spPr>
          <a:xfrm>
            <a:off x="5746843" y="5986602"/>
            <a:ext cx="283183" cy="306300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8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E81DE9F1-2238-4925-A32D-7C81E173A821}"/>
              </a:ext>
            </a:extLst>
          </p:cNvPr>
          <p:cNvSpPr/>
          <p:nvPr/>
        </p:nvSpPr>
        <p:spPr>
          <a:xfrm>
            <a:off x="4518608" y="5800208"/>
            <a:ext cx="283183" cy="306300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9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0FC90BCA-289E-4EE9-99A1-974879929E20}"/>
              </a:ext>
            </a:extLst>
          </p:cNvPr>
          <p:cNvSpPr/>
          <p:nvPr/>
        </p:nvSpPr>
        <p:spPr>
          <a:xfrm>
            <a:off x="3477863" y="4948524"/>
            <a:ext cx="661764" cy="281005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/>
              <a:t>10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B3D92D4B-4641-4E69-BB01-5575860D2AC1}"/>
              </a:ext>
            </a:extLst>
          </p:cNvPr>
          <p:cNvSpPr/>
          <p:nvPr/>
        </p:nvSpPr>
        <p:spPr>
          <a:xfrm>
            <a:off x="1927461" y="3529228"/>
            <a:ext cx="661764" cy="281005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/>
              <a:t>11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4B55A393-1DBD-47AB-86DB-3FC92B2D361D}"/>
              </a:ext>
            </a:extLst>
          </p:cNvPr>
          <p:cNvSpPr/>
          <p:nvPr/>
        </p:nvSpPr>
        <p:spPr>
          <a:xfrm>
            <a:off x="3768033" y="2490838"/>
            <a:ext cx="661764" cy="281005"/>
          </a:xfrm>
          <a:prstGeom prst="ellipse">
            <a:avLst/>
          </a:prstGeom>
          <a:solidFill>
            <a:srgbClr val="007FA1"/>
          </a:solidFill>
          <a:ln>
            <a:solidFill>
              <a:srgbClr val="007F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/>
              <a:t>12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3033626-F1A3-4EE5-8439-7B63EFFA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NOWA OFERTA LEGRAND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A99A7E-1A9B-4FDD-BA58-2709E2D7DF7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6000" y="1088740"/>
            <a:ext cx="3960000" cy="615553"/>
          </a:xfrm>
        </p:spPr>
        <p:txBody>
          <a:bodyPr/>
          <a:lstStyle/>
          <a:p>
            <a:r>
              <a:rPr lang="pl-PL" dirty="0"/>
              <a:t>OPAKOWANIE DEDYKOWANYCH ROZWIĄZAŃ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31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D124CB-0EED-4ACE-8CC3-27E1EB869FCE}"/>
              </a:ext>
            </a:extLst>
          </p:cNvPr>
          <p:cNvSpPr/>
          <p:nvPr/>
        </p:nvSpPr>
        <p:spPr>
          <a:xfrm>
            <a:off x="5235474" y="1447144"/>
            <a:ext cx="6913117" cy="5152914"/>
          </a:xfrm>
          <a:prstGeom prst="rect">
            <a:avLst/>
          </a:prstGeom>
          <a:solidFill>
            <a:srgbClr val="B41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7ABBBD-FAA0-4A5C-AA19-04D20A12827C}"/>
              </a:ext>
            </a:extLst>
          </p:cNvPr>
          <p:cNvSpPr/>
          <p:nvPr/>
        </p:nvSpPr>
        <p:spPr>
          <a:xfrm>
            <a:off x="1950224" y="1459902"/>
            <a:ext cx="3229763" cy="43667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F1AF2DB-CFB1-4ED7-97A9-DE0D70749D06}"/>
              </a:ext>
            </a:extLst>
          </p:cNvPr>
          <p:cNvSpPr txBox="1">
            <a:spLocks/>
          </p:cNvSpPr>
          <p:nvPr/>
        </p:nvSpPr>
        <p:spPr>
          <a:xfrm>
            <a:off x="2063876" y="1461093"/>
            <a:ext cx="2916000" cy="2769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ヒラギノ角ゴ Pro W3" pitchFamily="-112" charset="-128"/>
                <a:cs typeface="Arial"/>
              </a:defRPr>
            </a:lvl1pPr>
          </a:lstStyle>
          <a:p>
            <a:pPr algn="ctr"/>
            <a:r>
              <a:rPr lang="pl-PL" sz="1800" b="1" dirty="0">
                <a:solidFill>
                  <a:schemeClr val="tx2">
                    <a:lumMod val="50000"/>
                  </a:schemeClr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2 gamy uniwersalne</a:t>
            </a:r>
            <a:endParaRPr lang="fr-FR" sz="1800" b="1" dirty="0">
              <a:solidFill>
                <a:schemeClr val="tx2">
                  <a:lumMod val="50000"/>
                </a:schemeClr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15" descr="Une image contenant intérieur, table, en bois, assis&#10;&#10;Description générée automatiquement">
            <a:extLst>
              <a:ext uri="{FF2B5EF4-FFF2-40B4-BE49-F238E27FC236}">
                <a16:creationId xmlns:a16="http://schemas.microsoft.com/office/drawing/2014/main" id="{F5AB5BC3-3F03-4987-9962-4E76B07A70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8574" y="4242195"/>
            <a:ext cx="2970060" cy="2100299"/>
          </a:xfrm>
          <a:prstGeom prst="rect">
            <a:avLst/>
          </a:prstGeom>
        </p:spPr>
      </p:pic>
      <p:pic>
        <p:nvPicPr>
          <p:cNvPr id="18" name="Image 17" descr="Une image contenant intérieur, cuisine, fenêtre, évier&#10;&#10;Description générée automatiquement">
            <a:extLst>
              <a:ext uri="{FF2B5EF4-FFF2-40B4-BE49-F238E27FC236}">
                <a16:creationId xmlns:a16="http://schemas.microsoft.com/office/drawing/2014/main" id="{4A3F506D-2BDD-404E-9CD8-26F960E536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733" y="4212770"/>
            <a:ext cx="2970060" cy="210029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7E9ED24-F93F-4F2D-BE8E-B783531278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1047" y="1928379"/>
            <a:ext cx="2970060" cy="210029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262F8AE-0CC9-4B9C-A0CF-72105F155F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8574" y="1962245"/>
            <a:ext cx="2964492" cy="2094014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622CFEA9-8CAA-4A98-9592-DC86722EB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NOWA OFERTA LEGRAND</a:t>
            </a:r>
            <a:endParaRPr lang="en-U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D4BF296-E859-4145-BC5F-C9DFBDDA2A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6000" y="1088740"/>
            <a:ext cx="3960000" cy="307777"/>
          </a:xfrm>
        </p:spPr>
        <p:txBody>
          <a:bodyPr/>
          <a:lstStyle/>
          <a:p>
            <a:r>
              <a:rPr lang="pl-PL" dirty="0"/>
              <a:t>W PIGUŁCE</a:t>
            </a:r>
            <a:endParaRPr lang="en-US" dirty="0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7C7C5191-CD9E-4D0F-931D-B0CB34B5F50D}"/>
              </a:ext>
            </a:extLst>
          </p:cNvPr>
          <p:cNvSpPr txBox="1">
            <a:spLocks/>
          </p:cNvSpPr>
          <p:nvPr/>
        </p:nvSpPr>
        <p:spPr>
          <a:xfrm>
            <a:off x="7212448" y="1459813"/>
            <a:ext cx="2916000" cy="276999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ヒラギノ角ゴ Pro W3" pitchFamily="-112" charset="-128"/>
                <a:cs typeface="Arial"/>
              </a:defRPr>
            </a:lvl1pPr>
          </a:lstStyle>
          <a:p>
            <a:pPr algn="ctr"/>
            <a:r>
              <a:rPr lang="pl-PL" sz="1800" b="1" dirty="0">
                <a:solidFill>
                  <a:schemeClr val="bg1"/>
                </a:solidFill>
                <a:latin typeface="Arial Nova" panose="020B0504020202020204" pitchFamily="34" charset="0"/>
                <a:cs typeface="Arial" panose="020B0604020202020204" pitchFamily="34" charset="0"/>
              </a:rPr>
              <a:t>4 rozwiązania dedykowane</a:t>
            </a:r>
            <a:endParaRPr lang="fr-FR" sz="1800" b="1" dirty="0">
              <a:solidFill>
                <a:schemeClr val="bg1"/>
              </a:solidFill>
              <a:latin typeface="Arial Nova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6BEE9EC0-5DD6-45F9-969D-D30302B116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5860" y="2024844"/>
            <a:ext cx="2520000" cy="140141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FD64B46-7AD7-42A2-AD14-ED2AFB1524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5860" y="3880146"/>
            <a:ext cx="2520000" cy="1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792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52F1F2-6521-460F-AC17-3C528D5FAF06}"/>
              </a:ext>
            </a:extLst>
          </p:cNvPr>
          <p:cNvSpPr/>
          <p:nvPr/>
        </p:nvSpPr>
        <p:spPr>
          <a:xfrm>
            <a:off x="3177770" y="134260"/>
            <a:ext cx="2632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rgbClr val="007FA1"/>
                </a:solidFill>
                <a:latin typeface="ArialMT-Bold"/>
              </a:rPr>
              <a:t> </a:t>
            </a:r>
            <a:endParaRPr lang="fr-FR" sz="2200" b="1" dirty="0">
              <a:solidFill>
                <a:srgbClr val="007FA1"/>
              </a:solidFill>
              <a:latin typeface="ArialMT-Bold"/>
            </a:endParaRPr>
          </a:p>
        </p:txBody>
      </p:sp>
      <p:pic>
        <p:nvPicPr>
          <p:cNvPr id="10" name="Image 9" descr="Une image contenant couteau, noir, blanc, air&#10;&#10;Description générée automatiquement">
            <a:extLst>
              <a:ext uri="{FF2B5EF4-FFF2-40B4-BE49-F238E27FC236}">
                <a16:creationId xmlns:a16="http://schemas.microsoft.com/office/drawing/2014/main" id="{8B7DEF60-B0E1-4DA6-ABB1-DB96141A7B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6000" y="4501261"/>
            <a:ext cx="1800000" cy="1512168"/>
          </a:xfrm>
          <a:prstGeom prst="rect">
            <a:avLst/>
          </a:prstGeom>
        </p:spPr>
      </p:pic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85E29730-EEC6-41BB-9078-18B11134BC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833862"/>
              </p:ext>
            </p:extLst>
          </p:nvPr>
        </p:nvGraphicFramePr>
        <p:xfrm>
          <a:off x="2135560" y="1446340"/>
          <a:ext cx="3960000" cy="2990772"/>
        </p:xfrm>
        <a:graphic>
          <a:graphicData uri="http://schemas.openxmlformats.org/drawingml/2006/table">
            <a:tbl>
              <a:tblPr/>
              <a:tblGrid>
                <a:gridCol w="1320000">
                  <a:extLst>
                    <a:ext uri="{9D8B030D-6E8A-4147-A177-3AD203B41FA5}">
                      <a16:colId xmlns:a16="http://schemas.microsoft.com/office/drawing/2014/main" val="2929378486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2372515481"/>
                    </a:ext>
                  </a:extLst>
                </a:gridCol>
                <a:gridCol w="1320000">
                  <a:extLst>
                    <a:ext uri="{9D8B030D-6E8A-4147-A177-3AD203B41FA5}">
                      <a16:colId xmlns:a16="http://schemas.microsoft.com/office/drawing/2014/main" val="550777789"/>
                    </a:ext>
                  </a:extLst>
                </a:gridCol>
              </a:tblGrid>
              <a:tr h="664616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007FA1"/>
                          </a:solidFill>
                          <a:effectLst/>
                          <a:latin typeface="Arial Nova" panose="020B0504020202020204" pitchFamily="34" charset="0"/>
                        </a:rPr>
                        <a:t>SEGMENT</a:t>
                      </a:r>
                      <a:endParaRPr lang="fr-FR" sz="1400" b="1" dirty="0">
                        <a:solidFill>
                          <a:srgbClr val="007FA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007FA1"/>
                          </a:solidFill>
                          <a:effectLst/>
                          <a:latin typeface="Arial Nova" panose="020B0504020202020204" pitchFamily="34" charset="0"/>
                        </a:rPr>
                        <a:t>PRODUKT</a:t>
                      </a:r>
                      <a:endParaRPr lang="fr-FR" b="1" dirty="0">
                        <a:solidFill>
                          <a:srgbClr val="007FA1"/>
                        </a:solidFill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7FA1"/>
                          </a:solidFill>
                          <a:effectLst/>
                          <a:latin typeface="Arial Nova" panose="020B0504020202020204" pitchFamily="34" charset="0"/>
                        </a:rPr>
                        <a:t>LICZBA REFERENCJI</a:t>
                      </a:r>
                      <a:endParaRPr lang="fr-FR" sz="1400" b="1" dirty="0">
                        <a:solidFill>
                          <a:srgbClr val="007FA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654745"/>
                  </a:ext>
                </a:extLst>
              </a:tr>
              <a:tr h="33230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7FA1"/>
                          </a:solidFill>
                          <a:effectLst/>
                          <a:latin typeface="Arial Nova" panose="020B0504020202020204" pitchFamily="34" charset="0"/>
                        </a:rPr>
                        <a:t>Standard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7FA1"/>
                          </a:solidFill>
                          <a:effectLst/>
                          <a:latin typeface="Arial Nova" panose="020B0504020202020204" pitchFamily="34" charset="0"/>
                        </a:rPr>
                        <a:t>Przedłużacze</a:t>
                      </a:r>
                      <a:endParaRPr lang="fr-FR" sz="1400" dirty="0">
                        <a:solidFill>
                          <a:srgbClr val="007FA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7FA1"/>
                          </a:solidFill>
                          <a:effectLst/>
                          <a:latin typeface="Arial Nova" panose="020B0504020202020204" pitchFamily="34" charset="0"/>
                        </a:rPr>
                        <a:t>22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629492"/>
                  </a:ext>
                </a:extLst>
              </a:tr>
              <a:tr h="3323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7FA1"/>
                          </a:solidFill>
                          <a:effectLst/>
                          <a:latin typeface="Arial Nova" panose="020B0504020202020204" pitchFamily="34" charset="0"/>
                        </a:rPr>
                        <a:t>Rozgałęźniki</a:t>
                      </a:r>
                      <a:endParaRPr lang="fr-FR" sz="1400" dirty="0">
                        <a:solidFill>
                          <a:srgbClr val="007FA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7FA1"/>
                          </a:solidFill>
                          <a:effectLst/>
                          <a:latin typeface="Arial Nova" panose="020B0504020202020204" pitchFamily="34" charset="0"/>
                        </a:rPr>
                        <a:t>7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008844"/>
                  </a:ext>
                </a:extLst>
              </a:tr>
              <a:tr h="33230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7FA1"/>
                          </a:solidFill>
                          <a:effectLst/>
                          <a:latin typeface="Arial Nova" panose="020B0504020202020204" pitchFamily="34" charset="0"/>
                        </a:rPr>
                        <a:t>Premium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7FA1"/>
                          </a:solidFill>
                          <a:effectLst/>
                          <a:latin typeface="Arial Nova" panose="020B0504020202020204" pitchFamily="34" charset="0"/>
                        </a:rPr>
                        <a:t>Przedłużacze</a:t>
                      </a:r>
                      <a:endParaRPr lang="fr-FR" sz="1400" dirty="0">
                        <a:solidFill>
                          <a:srgbClr val="007FA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7FA1"/>
                          </a:solidFill>
                          <a:effectLst/>
                          <a:latin typeface="Arial Nova" panose="020B0504020202020204" pitchFamily="34" charset="0"/>
                        </a:rPr>
                        <a:t>30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123985"/>
                  </a:ext>
                </a:extLst>
              </a:tr>
              <a:tr h="3323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7FA1"/>
                          </a:solidFill>
                          <a:effectLst/>
                          <a:latin typeface="Arial Nova" panose="020B0504020202020204" pitchFamily="34" charset="0"/>
                        </a:rPr>
                        <a:t>Rozgałęźniki</a:t>
                      </a:r>
                      <a:endParaRPr lang="fr-FR" sz="1400" dirty="0">
                        <a:solidFill>
                          <a:srgbClr val="007FA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7FA1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628520"/>
                  </a:ext>
                </a:extLst>
              </a:tr>
              <a:tr h="33230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7FA1"/>
                          </a:solidFill>
                          <a:effectLst/>
                          <a:latin typeface="Arial Nova" panose="020B0504020202020204" pitchFamily="34" charset="0"/>
                        </a:rPr>
                        <a:t>Dedykowane </a:t>
                      </a:r>
                      <a:endParaRPr lang="fr-FR" sz="1400" dirty="0">
                        <a:solidFill>
                          <a:srgbClr val="007FA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7FA1"/>
                          </a:solidFill>
                          <a:effectLst/>
                          <a:latin typeface="Arial Nova" panose="020B0504020202020204" pitchFamily="34" charset="0"/>
                        </a:rPr>
                        <a:t>Przedłużacze</a:t>
                      </a:r>
                      <a:endParaRPr lang="fr-FR" sz="1400" dirty="0">
                        <a:solidFill>
                          <a:srgbClr val="007FA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7FA1"/>
                          </a:solidFill>
                          <a:effectLst/>
                          <a:latin typeface="Arial Nova" panose="020B0504020202020204" pitchFamily="34" charset="0"/>
                        </a:rPr>
                        <a:t>11</a:t>
                      </a:r>
                      <a:endParaRPr lang="fr-FR" sz="1400" dirty="0">
                        <a:solidFill>
                          <a:srgbClr val="007FA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21520"/>
                  </a:ext>
                </a:extLst>
              </a:tr>
              <a:tr h="3323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7FA1"/>
                          </a:solidFill>
                          <a:effectLst/>
                          <a:latin typeface="Arial Nova" panose="020B0504020202020204" pitchFamily="34" charset="0"/>
                        </a:rPr>
                        <a:t>Rozgałęźniki</a:t>
                      </a:r>
                      <a:endParaRPr lang="fr-FR" sz="1400" dirty="0">
                        <a:solidFill>
                          <a:srgbClr val="007FA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7FA1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1704226"/>
                  </a:ext>
                </a:extLst>
              </a:tr>
              <a:tr h="33230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7FA1"/>
                          </a:solidFill>
                          <a:effectLst/>
                          <a:latin typeface="Arial Nova" panose="020B0504020202020204" pitchFamily="34" charset="0"/>
                        </a:rPr>
                        <a:t>Razem</a:t>
                      </a:r>
                      <a:endParaRPr lang="fr-FR" sz="1400" dirty="0">
                        <a:solidFill>
                          <a:srgbClr val="007FA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400" dirty="0">
                        <a:solidFill>
                          <a:srgbClr val="007FA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7FA1"/>
                          </a:solidFill>
                          <a:effectLst/>
                          <a:latin typeface="Arial Nova" panose="020B0504020202020204" pitchFamily="34" charset="0"/>
                        </a:rPr>
                        <a:t>7</a:t>
                      </a:r>
                      <a:r>
                        <a:rPr lang="pl-PL" sz="1400" dirty="0">
                          <a:solidFill>
                            <a:srgbClr val="007FA1"/>
                          </a:solidFill>
                          <a:effectLst/>
                          <a:latin typeface="Arial Nova" panose="020B0504020202020204" pitchFamily="34" charset="0"/>
                        </a:rPr>
                        <a:t>4</a:t>
                      </a:r>
                      <a:endParaRPr lang="fr-FR" sz="1400" dirty="0">
                        <a:solidFill>
                          <a:srgbClr val="007FA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62631"/>
                  </a:ext>
                </a:extLst>
              </a:tr>
            </a:tbl>
          </a:graphicData>
        </a:graphic>
      </p:graphicFrame>
      <p:sp>
        <p:nvSpPr>
          <p:cNvPr id="4" name="Tytuł 3">
            <a:extLst>
              <a:ext uri="{FF2B5EF4-FFF2-40B4-BE49-F238E27FC236}">
                <a16:creationId xmlns:a16="http://schemas.microsoft.com/office/drawing/2014/main" id="{4DDA996A-F660-48BA-B31C-14893C5F0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NOWA OFERTA LEGRAND</a:t>
            </a:r>
            <a:endParaRPr lang="en-US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CBD3C95F-5FA2-46E2-8EE3-6328BB91B5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dirty="0"/>
              <a:t>SZEROKA OFERTA</a:t>
            </a:r>
          </a:p>
          <a:p>
            <a:pPr lvl="1"/>
            <a:r>
              <a:rPr lang="pl-PL" dirty="0"/>
              <a:t>Więcej produktów </a:t>
            </a:r>
            <a:r>
              <a:rPr lang="pl-PL" dirty="0" err="1"/>
              <a:t>premium</a:t>
            </a:r>
            <a:r>
              <a:rPr lang="pl-PL" dirty="0"/>
              <a:t> i dedykowanych do miejsca stosowania</a:t>
            </a:r>
            <a:endParaRPr lang="en-US" dirty="0"/>
          </a:p>
          <a:p>
            <a:pPr lvl="1"/>
            <a:r>
              <a:rPr lang="pl-PL" dirty="0"/>
              <a:t>Więcej funkcji, więcej zalet i korzyści zastosowania produktu</a:t>
            </a:r>
          </a:p>
          <a:p>
            <a:pPr lvl="1"/>
            <a:endParaRPr lang="en-US" dirty="0"/>
          </a:p>
          <a:p>
            <a:r>
              <a:rPr lang="pl-PL" dirty="0"/>
              <a:t>SEGMENTACJA I SPÓJNOŚC OFERTY</a:t>
            </a:r>
          </a:p>
          <a:p>
            <a:pPr lvl="1"/>
            <a:r>
              <a:rPr lang="pl-PL" dirty="0"/>
              <a:t>Jaśniejsza segmentacja skoncentrowana na potrzebach użytkownika</a:t>
            </a:r>
            <a:endParaRPr lang="en-US" dirty="0"/>
          </a:p>
          <a:p>
            <a:pPr lvl="1"/>
            <a:r>
              <a:rPr lang="pl-PL" dirty="0"/>
              <a:t>Rozwiązania funkcjonalnie dedykowane do określonych pomieszczeń / miejsc</a:t>
            </a:r>
          </a:p>
          <a:p>
            <a:pPr lvl="1"/>
            <a:endParaRPr lang="en-US" dirty="0"/>
          </a:p>
          <a:p>
            <a:r>
              <a:rPr lang="pl-PL" dirty="0"/>
              <a:t>OPAKOWANIE</a:t>
            </a:r>
          </a:p>
          <a:p>
            <a:pPr lvl="1"/>
            <a:r>
              <a:rPr lang="pl-PL" dirty="0"/>
              <a:t>Opakowanie wykonane w 100% z papieru, wolne od plastiku w każdym segmencie: standard, </a:t>
            </a:r>
            <a:r>
              <a:rPr lang="pl-PL" dirty="0" err="1"/>
              <a:t>premium</a:t>
            </a:r>
            <a:r>
              <a:rPr lang="pl-PL" dirty="0"/>
              <a:t>, dedykowanym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B2A681B-3683-45DB-B2FA-C67C2753D85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6000" y="1088740"/>
            <a:ext cx="3960000" cy="307777"/>
          </a:xfrm>
        </p:spPr>
        <p:txBody>
          <a:bodyPr/>
          <a:lstStyle/>
          <a:p>
            <a:r>
              <a:rPr lang="pl-PL" dirty="0"/>
              <a:t>W PIGUŁCE</a:t>
            </a:r>
            <a:endParaRPr lang="en-US" dirty="0"/>
          </a:p>
        </p:txBody>
      </p:sp>
      <p:pic>
        <p:nvPicPr>
          <p:cNvPr id="11" name="Image 4">
            <a:extLst>
              <a:ext uri="{FF2B5EF4-FFF2-40B4-BE49-F238E27FC236}">
                <a16:creationId xmlns:a16="http://schemas.microsoft.com/office/drawing/2014/main" id="{6DC1B36C-4D85-4FD8-9EC7-3CDC9C20F9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356" y="4545124"/>
            <a:ext cx="19348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23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7B34BB-4870-433A-B758-7B23D87F63E9}"/>
              </a:ext>
            </a:extLst>
          </p:cNvPr>
          <p:cNvSpPr/>
          <p:nvPr/>
        </p:nvSpPr>
        <p:spPr>
          <a:xfrm>
            <a:off x="4855539" y="1917822"/>
            <a:ext cx="7063563" cy="149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>
                <a:solidFill>
                  <a:srgbClr val="346B64"/>
                </a:solidFill>
                <a:latin typeface="ArialMT-Bold"/>
              </a:rPr>
              <a:t>—</a:t>
            </a:r>
          </a:p>
          <a:p>
            <a:pPr>
              <a:lnSpc>
                <a:spcPts val="5200"/>
              </a:lnSpc>
            </a:pPr>
            <a:r>
              <a:rPr lang="pl-PL" sz="4800" dirty="0">
                <a:solidFill>
                  <a:srgbClr val="346B64"/>
                </a:solidFill>
                <a:latin typeface="ArialMT-Light"/>
              </a:rPr>
              <a:t>Dziękuję</a:t>
            </a:r>
            <a:endParaRPr lang="fr-FR" sz="4800" dirty="0">
              <a:solidFill>
                <a:srgbClr val="346B64"/>
              </a:solidFill>
              <a:latin typeface="ArialMT-Light"/>
            </a:endParaRPr>
          </a:p>
        </p:txBody>
      </p:sp>
    </p:spTree>
    <p:extLst>
      <p:ext uri="{BB962C8B-B14F-4D97-AF65-F5344CB8AC3E}">
        <p14:creationId xmlns:p14="http://schemas.microsoft.com/office/powerpoint/2010/main" val="35650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7607DB8-79B9-417B-839D-72B04AFD478E}"/>
              </a:ext>
            </a:extLst>
          </p:cNvPr>
          <p:cNvSpPr/>
          <p:nvPr/>
        </p:nvSpPr>
        <p:spPr>
          <a:xfrm>
            <a:off x="2084130" y="955825"/>
            <a:ext cx="9965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>
                <a:solidFill>
                  <a:srgbClr val="007FA1"/>
                </a:solidFill>
                <a:latin typeface="ArialMT-Bold"/>
              </a:rPr>
              <a:t>Kontynuacja dotychczasowego konceptu designu </a:t>
            </a:r>
            <a:br>
              <a:rPr lang="pl-PL" sz="2200" b="1" dirty="0">
                <a:solidFill>
                  <a:srgbClr val="007FA1"/>
                </a:solidFill>
                <a:latin typeface="ArialMT-Bold"/>
              </a:rPr>
            </a:br>
            <a:r>
              <a:rPr lang="pl-PL" sz="2200" b="1" dirty="0">
                <a:solidFill>
                  <a:srgbClr val="007FA1"/>
                </a:solidFill>
                <a:latin typeface="ArialMT-Bold"/>
              </a:rPr>
              <a:t>w unowocześnionej wersji</a:t>
            </a:r>
            <a:endParaRPr lang="en-US" sz="2200" dirty="0">
              <a:solidFill>
                <a:srgbClr val="007FA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98EF4D2-5FE7-43F6-9EF6-F3D891A122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588" y="2035025"/>
            <a:ext cx="2247393" cy="183026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2C8AA97-E2AC-4EF9-AB42-6FF06A4D1997}"/>
              </a:ext>
            </a:extLst>
          </p:cNvPr>
          <p:cNvSpPr/>
          <p:nvPr/>
        </p:nvSpPr>
        <p:spPr>
          <a:xfrm>
            <a:off x="3096778" y="229090"/>
            <a:ext cx="37323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b="1" dirty="0">
                <a:solidFill>
                  <a:srgbClr val="007FA1"/>
                </a:solidFill>
                <a:latin typeface="ArialMT-Bold"/>
              </a:rPr>
              <a:t>NOWA OFERTA LEGRAND</a:t>
            </a:r>
            <a:endParaRPr lang="fr-FR" sz="2200" dirty="0">
              <a:solidFill>
                <a:srgbClr val="007FA1"/>
              </a:solidFill>
            </a:endParaRPr>
          </a:p>
        </p:txBody>
      </p:sp>
      <p:sp>
        <p:nvSpPr>
          <p:cNvPr id="4" name="Strzałka: prążkowana w prawo 3">
            <a:extLst>
              <a:ext uri="{FF2B5EF4-FFF2-40B4-BE49-F238E27FC236}">
                <a16:creationId xmlns:a16="http://schemas.microsoft.com/office/drawing/2014/main" id="{00079A4B-E573-4A64-AD65-E7212613FEBD}"/>
              </a:ext>
            </a:extLst>
          </p:cNvPr>
          <p:cNvSpPr/>
          <p:nvPr/>
        </p:nvSpPr>
        <p:spPr>
          <a:xfrm>
            <a:off x="5377329" y="3172927"/>
            <a:ext cx="2880000" cy="1080000"/>
          </a:xfrm>
          <a:prstGeom prst="stripedRightArrow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87019B1-6053-42CE-A8A6-2B2787AD1C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8390" y="2045541"/>
            <a:ext cx="2589380" cy="14400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338B5E0-1460-4C86-AB24-86E1571C98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075" y="4489747"/>
            <a:ext cx="2836418" cy="1260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4E92ACA6-D771-49D1-B27A-9E5D3AD2DF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2204" y="4252927"/>
            <a:ext cx="372901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2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3DA8911-60A7-40D2-9BCB-1CA499DD35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6173" y="2452711"/>
            <a:ext cx="475333" cy="747930"/>
          </a:xfrm>
          <a:prstGeom prst="rect">
            <a:avLst/>
          </a:prstGeom>
          <a:solidFill>
            <a:srgbClr val="007FA1"/>
          </a:solidFill>
        </p:spPr>
      </p:pic>
      <p:pic>
        <p:nvPicPr>
          <p:cNvPr id="21" name="Image 2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20F67A2-3C2A-4227-A11A-C6219D93E0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6739" y="2457752"/>
            <a:ext cx="475333" cy="716598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97ED037-9884-45D5-8D8A-D370E14DCB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1705" y="2495703"/>
            <a:ext cx="812871" cy="87357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0A8B6CF-58CF-44D6-A564-33138DC448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1547" y="3429000"/>
            <a:ext cx="696205" cy="858852"/>
          </a:xfrm>
          <a:prstGeom prst="rect">
            <a:avLst/>
          </a:prstGeom>
        </p:spPr>
      </p:pic>
      <p:pic>
        <p:nvPicPr>
          <p:cNvPr id="28" name="Image 2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5D1372F-39A3-4FBD-9C73-5F1BD5096C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8576" y="3821619"/>
            <a:ext cx="160991" cy="36626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3293FBD-C684-486B-A378-41333EAA9D9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1926" y="3208953"/>
            <a:ext cx="263248" cy="685727"/>
          </a:xfrm>
          <a:prstGeom prst="rect">
            <a:avLst/>
          </a:prstGeom>
        </p:spPr>
      </p:pic>
      <p:pic>
        <p:nvPicPr>
          <p:cNvPr id="33" name="Image 3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350D992-282B-4E21-B61C-DA2313037C9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6739" y="3222958"/>
            <a:ext cx="518159" cy="78116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F160B6B-DED7-440B-BE87-1C036951186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9397" y="1644361"/>
            <a:ext cx="638960" cy="427582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94F1F49B-F48C-4524-AA36-23AA3839C49B}"/>
              </a:ext>
            </a:extLst>
          </p:cNvPr>
          <p:cNvSpPr txBox="1"/>
          <p:nvPr/>
        </p:nvSpPr>
        <p:spPr>
          <a:xfrm>
            <a:off x="6461598" y="1849372"/>
            <a:ext cx="871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6A87BC"/>
                </a:solidFill>
              </a:rPr>
              <a:t>X</a:t>
            </a:r>
          </a:p>
        </p:txBody>
      </p:sp>
      <p:pic>
        <p:nvPicPr>
          <p:cNvPr id="36" name="Image 3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B8B24FB-3CF7-4996-8A23-34EA00C8352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517" y="4039687"/>
            <a:ext cx="1055378" cy="812547"/>
          </a:xfrm>
          <a:prstGeom prst="rect">
            <a:avLst/>
          </a:prstGeom>
        </p:spPr>
      </p:pic>
      <p:pic>
        <p:nvPicPr>
          <p:cNvPr id="37" name="Image 3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E2040DC-F49B-48AD-9CCF-2B0593FBDAE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015" y="1722981"/>
            <a:ext cx="971448" cy="747929"/>
          </a:xfrm>
          <a:prstGeom prst="rect">
            <a:avLst/>
          </a:prstGeom>
        </p:spPr>
      </p:pic>
      <p:sp>
        <p:nvSpPr>
          <p:cNvPr id="25" name="Owal 24">
            <a:extLst>
              <a:ext uri="{FF2B5EF4-FFF2-40B4-BE49-F238E27FC236}">
                <a16:creationId xmlns:a16="http://schemas.microsoft.com/office/drawing/2014/main" id="{AC99B222-D78B-4A21-913D-AB35C5F7AF17}"/>
              </a:ext>
            </a:extLst>
          </p:cNvPr>
          <p:cNvSpPr/>
          <p:nvPr/>
        </p:nvSpPr>
        <p:spPr>
          <a:xfrm>
            <a:off x="10399577" y="393305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bg1"/>
              </a:gs>
              <a:gs pos="51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wal 37">
            <a:extLst>
              <a:ext uri="{FF2B5EF4-FFF2-40B4-BE49-F238E27FC236}">
                <a16:creationId xmlns:a16="http://schemas.microsoft.com/office/drawing/2014/main" id="{0B4C48A4-0E93-4027-9E6C-B01010DC9C55}"/>
              </a:ext>
            </a:extLst>
          </p:cNvPr>
          <p:cNvSpPr/>
          <p:nvPr/>
        </p:nvSpPr>
        <p:spPr>
          <a:xfrm>
            <a:off x="10940827" y="393305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bg1"/>
              </a:gs>
              <a:gs pos="51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39E88FE1-C7E1-427A-9678-5200B9417512}"/>
              </a:ext>
            </a:extLst>
          </p:cNvPr>
          <p:cNvSpPr/>
          <p:nvPr/>
        </p:nvSpPr>
        <p:spPr>
          <a:xfrm>
            <a:off x="11487210" y="393305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51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859BCDD5-7CA3-4F0A-93F9-C8A8A8FEF2E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dirty="0"/>
              <a:t>POTRZEBA KLIENTA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Więcej gniazd</a:t>
            </a:r>
          </a:p>
          <a:p>
            <a:pPr lvl="1"/>
            <a:endParaRPr lang="pl-PL" dirty="0"/>
          </a:p>
          <a:p>
            <a:r>
              <a:rPr lang="pl-PL" dirty="0"/>
              <a:t>ZALETY PRODUKTU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Unikalny, przyjemny </a:t>
            </a:r>
            <a:r>
              <a:rPr lang="pl-PL" dirty="0"/>
              <a:t>dla oka </a:t>
            </a:r>
            <a:r>
              <a:rPr lang="pl-PL" b="1" dirty="0">
                <a:solidFill>
                  <a:srgbClr val="007FA1"/>
                </a:solidFill>
              </a:rPr>
              <a:t>design</a:t>
            </a:r>
          </a:p>
          <a:p>
            <a:pPr lvl="1"/>
            <a:r>
              <a:rPr lang="pl-PL" dirty="0"/>
              <a:t>Gniazda </a:t>
            </a:r>
            <a:r>
              <a:rPr lang="pl-PL" b="1" dirty="0">
                <a:solidFill>
                  <a:srgbClr val="007FA1"/>
                </a:solidFill>
              </a:rPr>
              <a:t>45°</a:t>
            </a:r>
            <a:r>
              <a:rPr lang="pl-PL" dirty="0"/>
              <a:t> + 1 gniazdo </a:t>
            </a:r>
            <a:r>
              <a:rPr lang="pl-PL" b="1" dirty="0">
                <a:solidFill>
                  <a:srgbClr val="007FA1"/>
                </a:solidFill>
              </a:rPr>
              <a:t>90°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Jakość za rozsądną cenę</a:t>
            </a:r>
          </a:p>
          <a:p>
            <a:pPr lvl="1"/>
            <a:endParaRPr lang="pl-PL" dirty="0"/>
          </a:p>
          <a:p>
            <a:r>
              <a:rPr lang="pl-PL" dirty="0"/>
              <a:t> SZEROKOŚĆ GAMY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3 wersje </a:t>
            </a:r>
            <a:r>
              <a:rPr lang="pl-PL" dirty="0"/>
              <a:t>kolorystyczne</a:t>
            </a:r>
          </a:p>
          <a:p>
            <a:pPr lvl="1"/>
            <a:r>
              <a:rPr lang="pl-PL" dirty="0"/>
              <a:t>Liczba gniazd: </a:t>
            </a:r>
            <a:r>
              <a:rPr lang="pl-PL" b="1" dirty="0">
                <a:solidFill>
                  <a:srgbClr val="007FA1"/>
                </a:solidFill>
              </a:rPr>
              <a:t>3, 4, 5, 6</a:t>
            </a:r>
          </a:p>
          <a:p>
            <a:pPr lvl="1"/>
            <a:r>
              <a:rPr lang="pl-PL" dirty="0"/>
              <a:t>Długość przewodu: </a:t>
            </a:r>
            <a:br>
              <a:rPr lang="pl-PL" dirty="0"/>
            </a:br>
            <a:r>
              <a:rPr lang="pl-PL" b="1" dirty="0">
                <a:solidFill>
                  <a:srgbClr val="007FA1"/>
                </a:solidFill>
              </a:rPr>
              <a:t>bez przewodu, 1.5 m, 3.0 m</a:t>
            </a:r>
          </a:p>
          <a:p>
            <a:pPr lvl="1"/>
            <a:r>
              <a:rPr lang="pl-PL" dirty="0"/>
              <a:t>Oferta: </a:t>
            </a:r>
            <a:r>
              <a:rPr lang="pl-PL" b="1" dirty="0">
                <a:solidFill>
                  <a:srgbClr val="007FA1"/>
                </a:solidFill>
              </a:rPr>
              <a:t>22 referencje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38C679C-06FE-4AD4-9633-6FEE966B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NOWA OFERTA LEGRAND</a:t>
            </a:r>
          </a:p>
        </p:txBody>
      </p:sp>
      <p:sp>
        <p:nvSpPr>
          <p:cNvPr id="13" name="Symbol zastępczy zawartości 12">
            <a:extLst>
              <a:ext uri="{FF2B5EF4-FFF2-40B4-BE49-F238E27FC236}">
                <a16:creationId xmlns:a16="http://schemas.microsoft.com/office/drawing/2014/main" id="{2288B505-0351-4510-9B22-6D0E16D68F2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PRZED</a:t>
            </a:r>
            <a:r>
              <a:rPr lang="pl-PL" dirty="0"/>
              <a:t>Ł</a:t>
            </a:r>
            <a:r>
              <a:rPr lang="en-US" dirty="0"/>
              <a:t>UŻACZE UNIWERSALNE STANDARD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72E115E5-3484-4D43-8531-F00A5728C49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9374" y="2564119"/>
            <a:ext cx="258938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3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0387D26-2DF5-41DF-A0F4-B38C399BAA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dirty="0"/>
              <a:t>POTRZEBA KLIENTA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Więcej gniazd na ścianie</a:t>
            </a:r>
          </a:p>
          <a:p>
            <a:pPr lvl="1"/>
            <a:endParaRPr lang="pl-PL" dirty="0"/>
          </a:p>
          <a:p>
            <a:r>
              <a:rPr lang="pl-PL" dirty="0"/>
              <a:t>ZALETY PRODUKTU</a:t>
            </a:r>
          </a:p>
          <a:p>
            <a:pPr lvl="1"/>
            <a:r>
              <a:rPr lang="pl-PL" dirty="0"/>
              <a:t>Zdecydowany </a:t>
            </a:r>
            <a:r>
              <a:rPr lang="pl-PL" b="1" dirty="0">
                <a:solidFill>
                  <a:srgbClr val="007FA1"/>
                </a:solidFill>
              </a:rPr>
              <a:t>bestseler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Lekki</a:t>
            </a:r>
            <a:r>
              <a:rPr lang="pl-PL" dirty="0"/>
              <a:t> </a:t>
            </a:r>
            <a:r>
              <a:rPr lang="pl-PL" b="1" dirty="0">
                <a:solidFill>
                  <a:srgbClr val="007FA1"/>
                </a:solidFill>
              </a:rPr>
              <a:t>subtelny</a:t>
            </a:r>
            <a:r>
              <a:rPr lang="pl-PL" dirty="0"/>
              <a:t> design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Frontowe</a:t>
            </a:r>
            <a:r>
              <a:rPr lang="pl-PL" dirty="0"/>
              <a:t> gniazda</a:t>
            </a:r>
          </a:p>
          <a:p>
            <a:pPr lvl="1"/>
            <a:r>
              <a:rPr lang="pl-PL" dirty="0"/>
              <a:t>Podłączenie </a:t>
            </a:r>
            <a:r>
              <a:rPr lang="pl-PL" b="1" dirty="0">
                <a:solidFill>
                  <a:srgbClr val="007FA1"/>
                </a:solidFill>
              </a:rPr>
              <a:t>pionowe</a:t>
            </a:r>
            <a:r>
              <a:rPr lang="pl-PL" dirty="0"/>
              <a:t> lub </a:t>
            </a:r>
            <a:r>
              <a:rPr lang="pl-PL" b="1" dirty="0">
                <a:solidFill>
                  <a:srgbClr val="007FA1"/>
                </a:solidFill>
              </a:rPr>
              <a:t>poziome</a:t>
            </a:r>
          </a:p>
          <a:p>
            <a:pPr lvl="1"/>
            <a:r>
              <a:rPr lang="pl-PL" dirty="0"/>
              <a:t>Orientacja gniazd ułatwiająca </a:t>
            </a:r>
            <a:r>
              <a:rPr lang="pl-PL" b="1" dirty="0">
                <a:solidFill>
                  <a:srgbClr val="007FA1"/>
                </a:solidFill>
              </a:rPr>
              <a:t>bezproblemowe</a:t>
            </a:r>
            <a:r>
              <a:rPr lang="pl-PL" dirty="0"/>
              <a:t> </a:t>
            </a:r>
            <a:r>
              <a:rPr lang="pl-PL" b="1" dirty="0">
                <a:solidFill>
                  <a:srgbClr val="007FA1"/>
                </a:solidFill>
              </a:rPr>
              <a:t>podłączenie różnych urządzeń</a:t>
            </a:r>
          </a:p>
          <a:p>
            <a:pPr lvl="1"/>
            <a:endParaRPr lang="pl-PL" dirty="0"/>
          </a:p>
          <a:p>
            <a:r>
              <a:rPr lang="pl-PL" dirty="0"/>
              <a:t>SZEROKOŚĆ GAMY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2 wersje kolorystyczne</a:t>
            </a:r>
          </a:p>
          <a:p>
            <a:pPr lvl="1"/>
            <a:r>
              <a:rPr lang="pl-PL" dirty="0"/>
              <a:t>Liczba gniazd: </a:t>
            </a:r>
            <a:r>
              <a:rPr lang="pl-PL" b="1" dirty="0">
                <a:solidFill>
                  <a:srgbClr val="007FA1"/>
                </a:solidFill>
              </a:rPr>
              <a:t>2, 3</a:t>
            </a:r>
          </a:p>
          <a:p>
            <a:pPr lvl="1"/>
            <a:r>
              <a:rPr lang="pl-PL" dirty="0"/>
              <a:t>Oferta: </a:t>
            </a:r>
            <a:r>
              <a:rPr lang="pl-PL" b="1" dirty="0">
                <a:solidFill>
                  <a:srgbClr val="007FA1"/>
                </a:solidFill>
              </a:rPr>
              <a:t>4 referencje</a:t>
            </a:r>
          </a:p>
          <a:p>
            <a:endParaRPr lang="en-US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C49F141-B5A5-48F9-A3BE-EBA9BD72B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NOWA OFERTA LEGRAND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15C2CE-D4FB-4821-B766-2B1FFC4460E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ROZGAŁĘŹNIKI UNIWERSALNE STANDARD </a:t>
            </a:r>
          </a:p>
        </p:txBody>
      </p:sp>
      <p:pic>
        <p:nvPicPr>
          <p:cNvPr id="5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DC5A42A-B901-4E29-A290-32943BF271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214" y="2011623"/>
            <a:ext cx="1033272" cy="795528"/>
          </a:xfrm>
          <a:prstGeom prst="rect">
            <a:avLst/>
          </a:prstGeom>
        </p:spPr>
      </p:pic>
      <p:pic>
        <p:nvPicPr>
          <p:cNvPr id="6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98CAC9E-359B-4585-8314-3CAB9B6EFD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214" y="3031236"/>
            <a:ext cx="1033272" cy="795528"/>
          </a:xfrm>
          <a:prstGeom prst="rect">
            <a:avLst/>
          </a:prstGeom>
        </p:spPr>
      </p:pic>
      <p:pic>
        <p:nvPicPr>
          <p:cNvPr id="7" name="Image 6" descr="Une image contenant objet, blanc, assis, petit&#10;&#10;Description générée automatiquement">
            <a:extLst>
              <a:ext uri="{FF2B5EF4-FFF2-40B4-BE49-F238E27FC236}">
                <a16:creationId xmlns:a16="http://schemas.microsoft.com/office/drawing/2014/main" id="{7F181543-71DB-4D65-9F1E-701B2D6731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976" y="2392364"/>
            <a:ext cx="2516107" cy="2073272"/>
          </a:xfrm>
          <a:prstGeom prst="rect">
            <a:avLst/>
          </a:prstGeom>
        </p:spPr>
      </p:pic>
      <p:sp>
        <p:nvSpPr>
          <p:cNvPr id="8" name="Owal 7">
            <a:extLst>
              <a:ext uri="{FF2B5EF4-FFF2-40B4-BE49-F238E27FC236}">
                <a16:creationId xmlns:a16="http://schemas.microsoft.com/office/drawing/2014/main" id="{0BB95BB6-9ABD-4D92-B9A7-D1223C4E86CF}"/>
              </a:ext>
            </a:extLst>
          </p:cNvPr>
          <p:cNvSpPr/>
          <p:nvPr/>
        </p:nvSpPr>
        <p:spPr>
          <a:xfrm>
            <a:off x="10959355" y="501317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bg1"/>
              </a:gs>
              <a:gs pos="5100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109145A6-019D-448B-B156-6043609BDD90}"/>
              </a:ext>
            </a:extLst>
          </p:cNvPr>
          <p:cNvSpPr/>
          <p:nvPr/>
        </p:nvSpPr>
        <p:spPr>
          <a:xfrm>
            <a:off x="11491903" y="501317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51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23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0387D26-2DF5-41DF-A0F4-B38C399BAA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dirty="0"/>
              <a:t>POTRZEBA KLIENTA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Więcej gniazd na ścianie</a:t>
            </a:r>
          </a:p>
          <a:p>
            <a:pPr lvl="1"/>
            <a:endParaRPr lang="pl-PL" dirty="0"/>
          </a:p>
          <a:p>
            <a:r>
              <a:rPr lang="pl-PL" dirty="0"/>
              <a:t>ZALETY PRODUKTU</a:t>
            </a:r>
          </a:p>
          <a:p>
            <a:pPr lvl="1"/>
            <a:r>
              <a:rPr lang="pl-PL" dirty="0"/>
              <a:t>Zdecydowany </a:t>
            </a:r>
            <a:r>
              <a:rPr lang="pl-PL" b="1" dirty="0">
                <a:solidFill>
                  <a:srgbClr val="007FA1"/>
                </a:solidFill>
              </a:rPr>
              <a:t>bestseler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Atrakcyjny design 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Boczne gniazda </a:t>
            </a:r>
            <a:r>
              <a:rPr lang="pl-PL" dirty="0"/>
              <a:t>do podłączenia </a:t>
            </a:r>
            <a:r>
              <a:rPr lang="pl-PL" b="1" dirty="0">
                <a:solidFill>
                  <a:srgbClr val="007FA1"/>
                </a:solidFill>
              </a:rPr>
              <a:t>odbiorników</a:t>
            </a:r>
          </a:p>
          <a:p>
            <a:pPr lvl="1"/>
            <a:endParaRPr lang="pl-PL" dirty="0"/>
          </a:p>
          <a:p>
            <a:r>
              <a:rPr lang="pl-PL" dirty="0"/>
              <a:t>SZEROKOŚĆ GAMY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2 wersje kolorystyczne</a:t>
            </a:r>
          </a:p>
          <a:p>
            <a:pPr lvl="1"/>
            <a:r>
              <a:rPr lang="pl-PL" dirty="0"/>
              <a:t>Liczba gniazd: </a:t>
            </a:r>
            <a:r>
              <a:rPr lang="pl-PL" b="1" dirty="0">
                <a:solidFill>
                  <a:srgbClr val="007FA1"/>
                </a:solidFill>
              </a:rPr>
              <a:t>3, 4</a:t>
            </a:r>
          </a:p>
          <a:p>
            <a:pPr lvl="1"/>
            <a:r>
              <a:rPr lang="pl-PL" dirty="0"/>
              <a:t>Oferta: </a:t>
            </a:r>
            <a:r>
              <a:rPr lang="pl-PL" b="1" dirty="0">
                <a:solidFill>
                  <a:srgbClr val="007FA1"/>
                </a:solidFill>
              </a:rPr>
              <a:t>3 referencje</a:t>
            </a:r>
          </a:p>
          <a:p>
            <a:endParaRPr lang="en-US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C49F141-B5A5-48F9-A3BE-EBA9BD72B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NOWA OFERTA LEGRAND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15C2CE-D4FB-4821-B766-2B1FFC4460E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ROZGAŁĘŹNIKI UNIWERSALNE STANDARD </a:t>
            </a:r>
          </a:p>
        </p:txBody>
      </p:sp>
      <p:pic>
        <p:nvPicPr>
          <p:cNvPr id="10" name="Image 1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61F0E3C-A89E-4607-AE7E-98E779A5EE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2728" y="1972576"/>
            <a:ext cx="1033272" cy="795528"/>
          </a:xfrm>
          <a:prstGeom prst="rect">
            <a:avLst/>
          </a:prstGeom>
        </p:spPr>
      </p:pic>
      <p:pic>
        <p:nvPicPr>
          <p:cNvPr id="11" name="Image 1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8D6BCE3-F7CA-40D6-BBDF-DF0D08F860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900" y="4833156"/>
            <a:ext cx="1033272" cy="795528"/>
          </a:xfrm>
          <a:prstGeom prst="rect">
            <a:avLst/>
          </a:prstGeom>
        </p:spPr>
      </p:pic>
      <p:pic>
        <p:nvPicPr>
          <p:cNvPr id="12" name="Image 2" descr="Une image contenant assis, noir, table, blanc&#10;&#10;Description générée automatiquement">
            <a:extLst>
              <a:ext uri="{FF2B5EF4-FFF2-40B4-BE49-F238E27FC236}">
                <a16:creationId xmlns:a16="http://schemas.microsoft.com/office/drawing/2014/main" id="{CDEE0398-7AC4-4A78-AB30-7017522D95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474" y="2411500"/>
            <a:ext cx="2333097" cy="1824482"/>
          </a:xfrm>
          <a:prstGeom prst="rect">
            <a:avLst/>
          </a:prstGeom>
        </p:spPr>
      </p:pic>
      <p:sp>
        <p:nvSpPr>
          <p:cNvPr id="13" name="Owal 12">
            <a:extLst>
              <a:ext uri="{FF2B5EF4-FFF2-40B4-BE49-F238E27FC236}">
                <a16:creationId xmlns:a16="http://schemas.microsoft.com/office/drawing/2014/main" id="{4131E805-AD54-4A6A-9233-7C60516AC2A9}"/>
              </a:ext>
            </a:extLst>
          </p:cNvPr>
          <p:cNvSpPr/>
          <p:nvPr/>
        </p:nvSpPr>
        <p:spPr>
          <a:xfrm>
            <a:off x="10956540" y="422112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bg1"/>
              </a:gs>
              <a:gs pos="5100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3129C54D-2CF7-49CE-8747-4BF6D8710438}"/>
              </a:ext>
            </a:extLst>
          </p:cNvPr>
          <p:cNvSpPr/>
          <p:nvPr/>
        </p:nvSpPr>
        <p:spPr>
          <a:xfrm>
            <a:off x="11497790" y="422112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51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2876585-D87D-4F2E-A3F0-26FCAD7359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132" y="450912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0387D26-2DF5-41DF-A0F4-B38C399BAA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POTRZEBA KLIENTA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Więcej gniazd z funkcją WŁ/WYŁ i miejsce na podłączenie zasilacza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Wysoka estetyka, wygoda i możliwość montażu</a:t>
            </a:r>
          </a:p>
          <a:p>
            <a:pPr lvl="1"/>
            <a:endParaRPr lang="pl-PL" dirty="0"/>
          </a:p>
          <a:p>
            <a:r>
              <a:rPr lang="pl-PL" dirty="0"/>
              <a:t>ZALETY PRODUKTU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Gniazda płaskie - wyłącznie w Legrand</a:t>
            </a:r>
          </a:p>
          <a:p>
            <a:pPr lvl="2"/>
            <a:r>
              <a:rPr lang="pl-PL" dirty="0"/>
              <a:t>Wyższa estetyka - mniej kurzu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Cylindryczny kształt i obrotowy korpus</a:t>
            </a:r>
          </a:p>
          <a:p>
            <a:pPr lvl="1"/>
            <a:r>
              <a:rPr lang="pl-PL" dirty="0"/>
              <a:t>Montaż </a:t>
            </a:r>
            <a:r>
              <a:rPr lang="pl-PL" b="1" dirty="0">
                <a:solidFill>
                  <a:srgbClr val="007FA1"/>
                </a:solidFill>
              </a:rPr>
              <a:t>na wkręty lub opaską </a:t>
            </a:r>
            <a:r>
              <a:rPr lang="pl-PL" dirty="0"/>
              <a:t>zaciskową</a:t>
            </a:r>
          </a:p>
          <a:p>
            <a:pPr lvl="1"/>
            <a:r>
              <a:rPr lang="pl-PL" dirty="0"/>
              <a:t>Miejsce na </a:t>
            </a:r>
            <a:r>
              <a:rPr lang="pl-PL" b="1" dirty="0">
                <a:solidFill>
                  <a:srgbClr val="007FA1"/>
                </a:solidFill>
              </a:rPr>
              <a:t>podłączenie zasilacza</a:t>
            </a:r>
          </a:p>
          <a:p>
            <a:pPr lvl="1"/>
            <a:endParaRPr lang="pl-PL" dirty="0"/>
          </a:p>
          <a:p>
            <a:r>
              <a:rPr lang="pl-PL" dirty="0"/>
              <a:t>SZEROKOŚĆ GAMY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2 wersje kolorystyczne</a:t>
            </a:r>
          </a:p>
          <a:p>
            <a:pPr lvl="1"/>
            <a:r>
              <a:rPr lang="pl-PL" dirty="0"/>
              <a:t>Liczba gniazd: </a:t>
            </a:r>
            <a:r>
              <a:rPr lang="pl-PL" b="1" dirty="0">
                <a:solidFill>
                  <a:srgbClr val="007FA1"/>
                </a:solidFill>
              </a:rPr>
              <a:t>3, 4, 5, 6</a:t>
            </a:r>
          </a:p>
          <a:p>
            <a:pPr lvl="1"/>
            <a:r>
              <a:rPr lang="pl-PL" dirty="0"/>
              <a:t>Długość przewodu: </a:t>
            </a:r>
            <a:br>
              <a:rPr lang="pl-PL" dirty="0"/>
            </a:br>
            <a:r>
              <a:rPr lang="pl-PL" b="1" dirty="0">
                <a:solidFill>
                  <a:srgbClr val="007FA1"/>
                </a:solidFill>
              </a:rPr>
              <a:t>bez przewodu, 1.5 m, 3.0 m</a:t>
            </a:r>
          </a:p>
          <a:p>
            <a:pPr lvl="1"/>
            <a:r>
              <a:rPr lang="pl-PL" dirty="0"/>
              <a:t>Oferta: </a:t>
            </a:r>
            <a:r>
              <a:rPr lang="pl-PL" b="1" dirty="0">
                <a:solidFill>
                  <a:srgbClr val="007FA1"/>
                </a:solidFill>
              </a:rPr>
              <a:t>20 referencji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C49F141-B5A5-48F9-A3BE-EBA9BD72B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NOWA OFERTA LEGRAND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15C2CE-D4FB-4821-B766-2B1FFC4460E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pl-PL" dirty="0">
                <a:latin typeface="ArialMT-Bold"/>
              </a:rPr>
              <a:t>PRZEDŁUŻACZE UNIWERSALNE PREMIUM</a:t>
            </a:r>
            <a:endParaRPr lang="fr-FR" dirty="0">
              <a:latin typeface="ArialMT-Bold"/>
            </a:endParaRP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81BCC57-9EEA-4472-BCAF-44AE9AF4A236}"/>
              </a:ext>
            </a:extLst>
          </p:cNvPr>
          <p:cNvSpPr/>
          <p:nvPr/>
        </p:nvSpPr>
        <p:spPr>
          <a:xfrm>
            <a:off x="10938003" y="497717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bg1"/>
              </a:gs>
              <a:gs pos="51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EA4D92CC-C998-43A4-AB07-1D6304E3C3CF}"/>
              </a:ext>
            </a:extLst>
          </p:cNvPr>
          <p:cNvSpPr/>
          <p:nvPr/>
        </p:nvSpPr>
        <p:spPr>
          <a:xfrm>
            <a:off x="11479253" y="497717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51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 10" descr="Une image contenant couteau, noir, blanc, air&#10;&#10;Description générée automatiquement">
            <a:extLst>
              <a:ext uri="{FF2B5EF4-FFF2-40B4-BE49-F238E27FC236}">
                <a16:creationId xmlns:a16="http://schemas.microsoft.com/office/drawing/2014/main" id="{75D01F34-113C-4666-BB46-B5ABD906A5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8585" y="1749393"/>
            <a:ext cx="2641021" cy="2190164"/>
          </a:xfrm>
          <a:prstGeom prst="rect">
            <a:avLst/>
          </a:prstGeom>
        </p:spPr>
      </p:pic>
      <p:pic>
        <p:nvPicPr>
          <p:cNvPr id="18" name="Image 12" descr="Une image contenant couteau, volant, air&#10;&#10;Description générée automatiquement">
            <a:extLst>
              <a:ext uri="{FF2B5EF4-FFF2-40B4-BE49-F238E27FC236}">
                <a16:creationId xmlns:a16="http://schemas.microsoft.com/office/drawing/2014/main" id="{13E4F86C-1D11-44CA-9B3B-8772188CCF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3479" y="4101454"/>
            <a:ext cx="2592764" cy="2010149"/>
          </a:xfrm>
          <a:prstGeom prst="rect">
            <a:avLst/>
          </a:prstGeom>
        </p:spPr>
      </p:pic>
      <p:pic>
        <p:nvPicPr>
          <p:cNvPr id="19" name="Image 1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47BFE9B-6C21-462C-9AA0-21D8973093B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819" y="4043104"/>
            <a:ext cx="987839" cy="812547"/>
          </a:xfrm>
          <a:prstGeom prst="rect">
            <a:avLst/>
          </a:prstGeom>
        </p:spPr>
      </p:pic>
      <p:pic>
        <p:nvPicPr>
          <p:cNvPr id="20" name="Image 1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E9DD0FE-0A0A-40E5-AC49-8A7973E524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6173" y="2452711"/>
            <a:ext cx="475333" cy="747930"/>
          </a:xfrm>
          <a:prstGeom prst="rect">
            <a:avLst/>
          </a:prstGeom>
          <a:solidFill>
            <a:srgbClr val="007FA1"/>
          </a:solidFill>
        </p:spPr>
      </p:pic>
      <p:pic>
        <p:nvPicPr>
          <p:cNvPr id="21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D6989DC-7E08-4D9B-BD44-ECAFC3BFB1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6739" y="2457752"/>
            <a:ext cx="475333" cy="716598"/>
          </a:xfrm>
          <a:prstGeom prst="rect">
            <a:avLst/>
          </a:prstGeom>
        </p:spPr>
      </p:pic>
      <p:pic>
        <p:nvPicPr>
          <p:cNvPr id="22" name="Image 1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0C63D69-D995-4240-8B06-793C43396B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778" y="5622760"/>
            <a:ext cx="1269868" cy="977686"/>
          </a:xfrm>
          <a:prstGeom prst="rect">
            <a:avLst/>
          </a:prstGeom>
        </p:spPr>
      </p:pic>
      <p:pic>
        <p:nvPicPr>
          <p:cNvPr id="23" name="Image 1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9FFE87B-5573-4ABD-B99E-9EC986F5FA2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916" y="4873618"/>
            <a:ext cx="1055378" cy="812548"/>
          </a:xfrm>
          <a:prstGeom prst="rect">
            <a:avLst/>
          </a:prstGeom>
        </p:spPr>
      </p:pic>
      <p:pic>
        <p:nvPicPr>
          <p:cNvPr id="24" name="Image 19">
            <a:extLst>
              <a:ext uri="{FF2B5EF4-FFF2-40B4-BE49-F238E27FC236}">
                <a16:creationId xmlns:a16="http://schemas.microsoft.com/office/drawing/2014/main" id="{3E3C52FB-4687-44C5-9830-648C56AD17F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1705" y="2495703"/>
            <a:ext cx="812871" cy="873578"/>
          </a:xfrm>
          <a:prstGeom prst="rect">
            <a:avLst/>
          </a:prstGeom>
        </p:spPr>
      </p:pic>
      <p:pic>
        <p:nvPicPr>
          <p:cNvPr id="25" name="Image 4">
            <a:extLst>
              <a:ext uri="{FF2B5EF4-FFF2-40B4-BE49-F238E27FC236}">
                <a16:creationId xmlns:a16="http://schemas.microsoft.com/office/drawing/2014/main" id="{8A92BDFA-A90F-4310-B664-41BC5B7602C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1547" y="3429000"/>
            <a:ext cx="696205" cy="858852"/>
          </a:xfrm>
          <a:prstGeom prst="rect">
            <a:avLst/>
          </a:prstGeom>
        </p:spPr>
      </p:pic>
      <p:pic>
        <p:nvPicPr>
          <p:cNvPr id="26" name="Image 2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8EC2F21-29EF-4F5A-BE3A-C37A9BB38B3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8576" y="3821619"/>
            <a:ext cx="160991" cy="366269"/>
          </a:xfrm>
          <a:prstGeom prst="rect">
            <a:avLst/>
          </a:prstGeom>
        </p:spPr>
      </p:pic>
      <p:pic>
        <p:nvPicPr>
          <p:cNvPr id="29" name="Image 2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F26BBB9-C946-4E13-8AF0-7EC2CE3F3AC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015" y="1722981"/>
            <a:ext cx="971448" cy="747929"/>
          </a:xfrm>
          <a:prstGeom prst="rect">
            <a:avLst/>
          </a:prstGeom>
        </p:spPr>
      </p:pic>
      <p:pic>
        <p:nvPicPr>
          <p:cNvPr id="30" name="Image 26">
            <a:extLst>
              <a:ext uri="{FF2B5EF4-FFF2-40B4-BE49-F238E27FC236}">
                <a16:creationId xmlns:a16="http://schemas.microsoft.com/office/drawing/2014/main" id="{39EC3BD0-4171-4649-B795-2A8E26B17D3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3491" y="3208953"/>
            <a:ext cx="263248" cy="685727"/>
          </a:xfrm>
          <a:prstGeom prst="rect">
            <a:avLst/>
          </a:prstGeom>
        </p:spPr>
      </p:pic>
      <p:pic>
        <p:nvPicPr>
          <p:cNvPr id="31" name="Image 2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C0A8F79-8F88-4E03-871B-B84098C82A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6739" y="3222959"/>
            <a:ext cx="475333" cy="716598"/>
          </a:xfrm>
          <a:prstGeom prst="rect">
            <a:avLst/>
          </a:prstGeom>
        </p:spPr>
      </p:pic>
      <p:pic>
        <p:nvPicPr>
          <p:cNvPr id="32" name="Image 28">
            <a:extLst>
              <a:ext uri="{FF2B5EF4-FFF2-40B4-BE49-F238E27FC236}">
                <a16:creationId xmlns:a16="http://schemas.microsoft.com/office/drawing/2014/main" id="{18F51DF0-1438-4E3A-B3F6-F4A3C86C2B5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9397" y="1644361"/>
            <a:ext cx="638960" cy="427582"/>
          </a:xfrm>
          <a:prstGeom prst="rect">
            <a:avLst/>
          </a:prstGeom>
        </p:spPr>
      </p:pic>
      <p:sp>
        <p:nvSpPr>
          <p:cNvPr id="33" name="ZoneTexte 30">
            <a:extLst>
              <a:ext uri="{FF2B5EF4-FFF2-40B4-BE49-F238E27FC236}">
                <a16:creationId xmlns:a16="http://schemas.microsoft.com/office/drawing/2014/main" id="{13DEA8F9-C25B-415B-A3E7-9E4D84108CE9}"/>
              </a:ext>
            </a:extLst>
          </p:cNvPr>
          <p:cNvSpPr txBox="1"/>
          <p:nvPr/>
        </p:nvSpPr>
        <p:spPr>
          <a:xfrm>
            <a:off x="6461598" y="1849372"/>
            <a:ext cx="871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6A87BC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45321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0387D26-2DF5-41DF-A0F4-B38C399BAA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POTRZEBA KLIENTA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Więcej gniazd i dodatkowa ochrona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Wysoka estetyka, wygoda i możliwość montażu</a:t>
            </a:r>
          </a:p>
          <a:p>
            <a:pPr lvl="1"/>
            <a:endParaRPr lang="pl-PL" dirty="0"/>
          </a:p>
          <a:p>
            <a:r>
              <a:rPr lang="pl-PL" dirty="0"/>
              <a:t>ZALETY PRODUKTU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Gniazda płaskie - wyłącznie w Legrand</a:t>
            </a:r>
          </a:p>
          <a:p>
            <a:pPr lvl="2"/>
            <a:r>
              <a:rPr lang="pl-PL" dirty="0"/>
              <a:t>Wyższa estetyka - mniej kurzu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Cylindryczny kształt i obrotowy korpus</a:t>
            </a:r>
          </a:p>
          <a:p>
            <a:pPr lvl="1"/>
            <a:r>
              <a:rPr lang="pl-PL" dirty="0"/>
              <a:t>Montaż </a:t>
            </a:r>
            <a:r>
              <a:rPr lang="pl-PL" b="1" dirty="0">
                <a:solidFill>
                  <a:srgbClr val="007FA1"/>
                </a:solidFill>
              </a:rPr>
              <a:t>na wkręty lub opaską </a:t>
            </a:r>
            <a:r>
              <a:rPr lang="pl-PL" dirty="0"/>
              <a:t>zaciskową</a:t>
            </a:r>
          </a:p>
          <a:p>
            <a:pPr lvl="1"/>
            <a:r>
              <a:rPr lang="pl-PL" dirty="0"/>
              <a:t>Miejsce na podłączenie </a:t>
            </a:r>
            <a:r>
              <a:rPr lang="pl-PL" b="1" dirty="0">
                <a:solidFill>
                  <a:srgbClr val="007FA1"/>
                </a:solidFill>
              </a:rPr>
              <a:t>zasilacza</a:t>
            </a:r>
          </a:p>
          <a:p>
            <a:pPr lvl="1"/>
            <a:r>
              <a:rPr lang="pl-PL" dirty="0"/>
              <a:t>Dodatkowa </a:t>
            </a:r>
            <a:r>
              <a:rPr lang="pl-PL" b="1" dirty="0">
                <a:solidFill>
                  <a:srgbClr val="007FA1"/>
                </a:solidFill>
              </a:rPr>
              <a:t>ochrona dzięki ogranicznikowi przepięć</a:t>
            </a:r>
          </a:p>
          <a:p>
            <a:endParaRPr lang="pl-PL" dirty="0"/>
          </a:p>
          <a:p>
            <a:r>
              <a:rPr lang="pl-PL" dirty="0"/>
              <a:t>SZEROKOŚĆ GAMY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2 wersje kolorystyczne</a:t>
            </a:r>
          </a:p>
          <a:p>
            <a:pPr lvl="1"/>
            <a:r>
              <a:rPr lang="pl-PL" dirty="0"/>
              <a:t>Liczba gniazd: </a:t>
            </a:r>
            <a:r>
              <a:rPr lang="pl-PL" b="1" dirty="0">
                <a:solidFill>
                  <a:srgbClr val="007FA1"/>
                </a:solidFill>
              </a:rPr>
              <a:t>4, 6</a:t>
            </a:r>
          </a:p>
          <a:p>
            <a:pPr lvl="1"/>
            <a:r>
              <a:rPr lang="pl-PL" dirty="0"/>
              <a:t>Długość przewodu: </a:t>
            </a:r>
            <a:r>
              <a:rPr lang="pl-PL" b="1" dirty="0">
                <a:solidFill>
                  <a:srgbClr val="007FA1"/>
                </a:solidFill>
              </a:rPr>
              <a:t>1.5 m</a:t>
            </a:r>
          </a:p>
          <a:p>
            <a:pPr lvl="1"/>
            <a:r>
              <a:rPr lang="pl-PL" dirty="0"/>
              <a:t>Oferta: </a:t>
            </a:r>
            <a:r>
              <a:rPr lang="pl-PL" b="1" dirty="0">
                <a:solidFill>
                  <a:srgbClr val="007FA1"/>
                </a:solidFill>
              </a:rPr>
              <a:t>4 referencje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C49F141-B5A5-48F9-A3BE-EBA9BD72B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NOWA OFERTA LEGRAND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15C2CE-D4FB-4821-B766-2B1FFC4460E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pl-PL" dirty="0">
                <a:latin typeface="ArialMT-Bold"/>
              </a:rPr>
              <a:t>PRZEDŁUŻACZE UNIWERSALNE PREMIUM</a:t>
            </a:r>
            <a:endParaRPr lang="fr-FR" dirty="0">
              <a:latin typeface="ArialMT-Bold"/>
            </a:endParaRP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81BCC57-9EEA-4472-BCAF-44AE9AF4A236}"/>
              </a:ext>
            </a:extLst>
          </p:cNvPr>
          <p:cNvSpPr/>
          <p:nvPr/>
        </p:nvSpPr>
        <p:spPr>
          <a:xfrm>
            <a:off x="10938003" y="497717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bg1"/>
              </a:gs>
              <a:gs pos="51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EA4D92CC-C998-43A4-AB07-1D6304E3C3CF}"/>
              </a:ext>
            </a:extLst>
          </p:cNvPr>
          <p:cNvSpPr/>
          <p:nvPr/>
        </p:nvSpPr>
        <p:spPr>
          <a:xfrm>
            <a:off x="11479253" y="4977172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51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Image 11" descr="Une image contenant noir, blanc, air, volant&#10;&#10;Description générée automatiquement">
            <a:extLst>
              <a:ext uri="{FF2B5EF4-FFF2-40B4-BE49-F238E27FC236}">
                <a16:creationId xmlns:a16="http://schemas.microsoft.com/office/drawing/2014/main" id="{2E28197C-4283-4058-B18B-9F9B1EAF1B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0307" y="2711479"/>
            <a:ext cx="3046267" cy="2323795"/>
          </a:xfrm>
          <a:prstGeom prst="rect">
            <a:avLst/>
          </a:prstGeom>
        </p:spPr>
      </p:pic>
      <p:pic>
        <p:nvPicPr>
          <p:cNvPr id="35" name="Image 9">
            <a:extLst>
              <a:ext uri="{FF2B5EF4-FFF2-40B4-BE49-F238E27FC236}">
                <a16:creationId xmlns:a16="http://schemas.microsoft.com/office/drawing/2014/main" id="{8B6309D1-20D6-4CC0-8DAF-5E6CA78AF1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2721" y="5830184"/>
            <a:ext cx="673787" cy="952777"/>
          </a:xfrm>
          <a:prstGeom prst="rect">
            <a:avLst/>
          </a:prstGeom>
        </p:spPr>
      </p:pic>
      <p:pic>
        <p:nvPicPr>
          <p:cNvPr id="36" name="Image 1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3108A78-DEF1-429C-9858-895A81A4AE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195" y="2655767"/>
            <a:ext cx="982873" cy="756725"/>
          </a:xfrm>
          <a:prstGeom prst="rect">
            <a:avLst/>
          </a:prstGeom>
        </p:spPr>
      </p:pic>
      <p:pic>
        <p:nvPicPr>
          <p:cNvPr id="37" name="Image 1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28D4074-B151-47F2-9738-E82C01C477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4708" y="1880828"/>
            <a:ext cx="475333" cy="747930"/>
          </a:xfrm>
          <a:prstGeom prst="rect">
            <a:avLst/>
          </a:prstGeom>
          <a:solidFill>
            <a:srgbClr val="007FA1"/>
          </a:solidFill>
        </p:spPr>
      </p:pic>
      <p:pic>
        <p:nvPicPr>
          <p:cNvPr id="38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548168B-4E27-49B6-A302-B0B317D136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2695" y="1912160"/>
            <a:ext cx="475333" cy="716598"/>
          </a:xfrm>
          <a:prstGeom prst="rect">
            <a:avLst/>
          </a:prstGeom>
        </p:spPr>
      </p:pic>
      <p:pic>
        <p:nvPicPr>
          <p:cNvPr id="39" name="Image 1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B32449CE-F380-4C7B-B3D4-98C698CD219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411" y="5075127"/>
            <a:ext cx="1269868" cy="977686"/>
          </a:xfrm>
          <a:prstGeom prst="rect">
            <a:avLst/>
          </a:prstGeom>
        </p:spPr>
      </p:pic>
      <p:pic>
        <p:nvPicPr>
          <p:cNvPr id="40" name="Image 2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3902BB1-EDAC-4E37-A47F-8CE76836DB9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824" y="4431519"/>
            <a:ext cx="1055378" cy="812548"/>
          </a:xfrm>
          <a:prstGeom prst="rect">
            <a:avLst/>
          </a:prstGeom>
        </p:spPr>
      </p:pic>
      <p:pic>
        <p:nvPicPr>
          <p:cNvPr id="41" name="Image 27">
            <a:extLst>
              <a:ext uri="{FF2B5EF4-FFF2-40B4-BE49-F238E27FC236}">
                <a16:creationId xmlns:a16="http://schemas.microsoft.com/office/drawing/2014/main" id="{F7A9F085-3450-4ABF-8C96-001EB531779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022" y="3479202"/>
            <a:ext cx="1134647" cy="8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40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0387D26-2DF5-41DF-A0F4-B38C399BAA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POTRZEBA KLIENTA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Więcej gniazd + ładowanie urządzeń mobilnych (USB) z dodatkową ochroną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Wysoka estetyka, wygoda i możliwość montażu</a:t>
            </a:r>
          </a:p>
          <a:p>
            <a:pPr lvl="1"/>
            <a:endParaRPr lang="pl-PL" dirty="0"/>
          </a:p>
          <a:p>
            <a:r>
              <a:rPr lang="pl-PL" dirty="0"/>
              <a:t>ZALETY PRODUKTU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Gniazda płaskie - wyłącznie w Legrand</a:t>
            </a:r>
          </a:p>
          <a:p>
            <a:pPr lvl="2"/>
            <a:r>
              <a:rPr lang="pl-PL" dirty="0"/>
              <a:t>Wyższa estetyka - mniej kurzu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Cylindryczny kształt i obrotowy korpus</a:t>
            </a:r>
          </a:p>
          <a:p>
            <a:pPr lvl="1"/>
            <a:r>
              <a:rPr lang="pl-PL" dirty="0"/>
              <a:t>Montaż </a:t>
            </a:r>
            <a:r>
              <a:rPr lang="pl-PL" b="1" dirty="0">
                <a:solidFill>
                  <a:srgbClr val="007FA1"/>
                </a:solidFill>
              </a:rPr>
              <a:t>na wkręty lub opaską </a:t>
            </a:r>
            <a:r>
              <a:rPr lang="pl-PL" dirty="0"/>
              <a:t>zaciskową</a:t>
            </a:r>
          </a:p>
          <a:p>
            <a:pPr lvl="1"/>
            <a:r>
              <a:rPr lang="pl-PL" dirty="0"/>
              <a:t>Miejsce na podłączenie </a:t>
            </a:r>
            <a:r>
              <a:rPr lang="pl-PL" b="1" dirty="0">
                <a:solidFill>
                  <a:srgbClr val="007FA1"/>
                </a:solidFill>
              </a:rPr>
              <a:t>zasilacza</a:t>
            </a:r>
          </a:p>
          <a:p>
            <a:pPr lvl="1"/>
            <a:r>
              <a:rPr lang="pl-PL" dirty="0"/>
              <a:t>Dodatkowa </a:t>
            </a:r>
            <a:r>
              <a:rPr lang="pl-PL" b="1" dirty="0">
                <a:solidFill>
                  <a:srgbClr val="007FA1"/>
                </a:solidFill>
              </a:rPr>
              <a:t>ochrona dzięki ogranicznikowi przepięć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2 gniazda USB (A+C), 3A - 15W</a:t>
            </a:r>
          </a:p>
          <a:p>
            <a:endParaRPr lang="pl-PL" dirty="0"/>
          </a:p>
          <a:p>
            <a:r>
              <a:rPr lang="pl-PL" dirty="0"/>
              <a:t>SZEROKOŚĆ GAMY</a:t>
            </a:r>
          </a:p>
          <a:p>
            <a:pPr lvl="1"/>
            <a:r>
              <a:rPr lang="pl-PL" b="1" dirty="0">
                <a:solidFill>
                  <a:srgbClr val="007FA1"/>
                </a:solidFill>
              </a:rPr>
              <a:t>2 wersje kolorystyczne</a:t>
            </a:r>
          </a:p>
          <a:p>
            <a:pPr lvl="1"/>
            <a:r>
              <a:rPr lang="pl-PL" dirty="0"/>
              <a:t>Liczba gniazd:</a:t>
            </a:r>
            <a:r>
              <a:rPr lang="pl-PL" b="1" dirty="0">
                <a:solidFill>
                  <a:srgbClr val="007FA1"/>
                </a:solidFill>
              </a:rPr>
              <a:t> 4, 6</a:t>
            </a:r>
          </a:p>
          <a:p>
            <a:pPr lvl="1"/>
            <a:r>
              <a:rPr lang="pl-PL" dirty="0"/>
              <a:t>Długość przewodu: </a:t>
            </a:r>
            <a:r>
              <a:rPr lang="pl-PL" b="1" dirty="0">
                <a:solidFill>
                  <a:srgbClr val="007FA1"/>
                </a:solidFill>
              </a:rPr>
              <a:t>1.5 m</a:t>
            </a:r>
          </a:p>
          <a:p>
            <a:pPr lvl="1"/>
            <a:r>
              <a:rPr lang="pl-PL" dirty="0"/>
              <a:t>Oferta: </a:t>
            </a:r>
            <a:r>
              <a:rPr lang="pl-PL" b="1" dirty="0">
                <a:solidFill>
                  <a:srgbClr val="007FA1"/>
                </a:solidFill>
              </a:rPr>
              <a:t>4 referencje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C49F141-B5A5-48F9-A3BE-EBA9BD72B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NOWA OFERTA LEGRAND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15C2CE-D4FB-4821-B766-2B1FFC4460E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pl-PL" dirty="0">
                <a:latin typeface="ArialMT-Bold"/>
              </a:rPr>
              <a:t>PRZEDŁUŻACZE UNIWERSALNE PREMIUM</a:t>
            </a:r>
            <a:endParaRPr lang="fr-FR" dirty="0">
              <a:latin typeface="ArialMT-Bold"/>
            </a:endParaRPr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D81BCC57-9EEA-4472-BCAF-44AE9AF4A236}"/>
              </a:ext>
            </a:extLst>
          </p:cNvPr>
          <p:cNvSpPr/>
          <p:nvPr/>
        </p:nvSpPr>
        <p:spPr>
          <a:xfrm>
            <a:off x="10938003" y="584130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bg1"/>
              </a:gs>
              <a:gs pos="51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EA4D92CC-C998-43A4-AB07-1D6304E3C3CF}"/>
              </a:ext>
            </a:extLst>
          </p:cNvPr>
          <p:cNvSpPr/>
          <p:nvPr/>
        </p:nvSpPr>
        <p:spPr>
          <a:xfrm>
            <a:off x="11479253" y="584130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51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 14">
            <a:extLst>
              <a:ext uri="{FF2B5EF4-FFF2-40B4-BE49-F238E27FC236}">
                <a16:creationId xmlns:a16="http://schemas.microsoft.com/office/drawing/2014/main" id="{3B80670F-3792-4BDB-82AA-A969CDB676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7613" y="2098780"/>
            <a:ext cx="1877476" cy="2148547"/>
          </a:xfrm>
          <a:prstGeom prst="rect">
            <a:avLst/>
          </a:prstGeom>
        </p:spPr>
      </p:pic>
      <p:pic>
        <p:nvPicPr>
          <p:cNvPr id="18" name="Image 4">
            <a:extLst>
              <a:ext uri="{FF2B5EF4-FFF2-40B4-BE49-F238E27FC236}">
                <a16:creationId xmlns:a16="http://schemas.microsoft.com/office/drawing/2014/main" id="{C6C4C1A1-054E-4531-BDB3-1094B47D99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2362" y="2132231"/>
            <a:ext cx="2242367" cy="959711"/>
          </a:xfrm>
          <a:prstGeom prst="rect">
            <a:avLst/>
          </a:prstGeom>
        </p:spPr>
      </p:pic>
      <p:pic>
        <p:nvPicPr>
          <p:cNvPr id="19" name="Image 10">
            <a:extLst>
              <a:ext uri="{FF2B5EF4-FFF2-40B4-BE49-F238E27FC236}">
                <a16:creationId xmlns:a16="http://schemas.microsoft.com/office/drawing/2014/main" id="{3AFB785E-9E72-4E29-BEE2-0A194E9921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89" y="3200935"/>
            <a:ext cx="2242367" cy="1060028"/>
          </a:xfrm>
          <a:prstGeom prst="rect">
            <a:avLst/>
          </a:prstGeom>
        </p:spPr>
      </p:pic>
      <p:pic>
        <p:nvPicPr>
          <p:cNvPr id="20" name="Image 13" descr="Une image contenant noir, couteau, blanc, air&#10;&#10;Description générée automatiquement">
            <a:extLst>
              <a:ext uri="{FF2B5EF4-FFF2-40B4-BE49-F238E27FC236}">
                <a16:creationId xmlns:a16="http://schemas.microsoft.com/office/drawing/2014/main" id="{4EC55493-D574-4149-838C-3CB08EF9B4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7048" y="4478948"/>
            <a:ext cx="2612302" cy="1897145"/>
          </a:xfrm>
          <a:prstGeom prst="rect">
            <a:avLst/>
          </a:prstGeom>
        </p:spPr>
      </p:pic>
      <p:pic>
        <p:nvPicPr>
          <p:cNvPr id="21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19A61CB-839F-4B01-B36B-EAD9FAB81C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6770" y="2696995"/>
            <a:ext cx="1080655" cy="714244"/>
          </a:xfrm>
          <a:prstGeom prst="rect">
            <a:avLst/>
          </a:prstGeom>
        </p:spPr>
      </p:pic>
      <p:pic>
        <p:nvPicPr>
          <p:cNvPr id="22" name="Image 18">
            <a:extLst>
              <a:ext uri="{FF2B5EF4-FFF2-40B4-BE49-F238E27FC236}">
                <a16:creationId xmlns:a16="http://schemas.microsoft.com/office/drawing/2014/main" id="{552781CF-29BD-4A02-9B0C-7AED7B1752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8703" y="3304343"/>
            <a:ext cx="812871" cy="873578"/>
          </a:xfrm>
          <a:prstGeom prst="rect">
            <a:avLst/>
          </a:prstGeom>
        </p:spPr>
      </p:pic>
      <p:pic>
        <p:nvPicPr>
          <p:cNvPr id="23" name="Image 19">
            <a:extLst>
              <a:ext uri="{FF2B5EF4-FFF2-40B4-BE49-F238E27FC236}">
                <a16:creationId xmlns:a16="http://schemas.microsoft.com/office/drawing/2014/main" id="{D9344435-CAE2-432E-BE2A-925E3E065E8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6692" y="1846222"/>
            <a:ext cx="263248" cy="685727"/>
          </a:xfrm>
          <a:prstGeom prst="rect">
            <a:avLst/>
          </a:prstGeom>
        </p:spPr>
      </p:pic>
      <p:pic>
        <p:nvPicPr>
          <p:cNvPr id="24" name="Image 20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360705A-4F5F-4443-A1BA-EDECBE094A9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9940" y="1860228"/>
            <a:ext cx="475333" cy="716598"/>
          </a:xfrm>
          <a:prstGeom prst="rect">
            <a:avLst/>
          </a:prstGeom>
        </p:spPr>
      </p:pic>
      <p:pic>
        <p:nvPicPr>
          <p:cNvPr id="25" name="Image 21">
            <a:extLst>
              <a:ext uri="{FF2B5EF4-FFF2-40B4-BE49-F238E27FC236}">
                <a16:creationId xmlns:a16="http://schemas.microsoft.com/office/drawing/2014/main" id="{BA9DD720-0657-4A07-BCFC-A0FB665465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9482" y="5467534"/>
            <a:ext cx="673787" cy="952777"/>
          </a:xfrm>
          <a:prstGeom prst="rect">
            <a:avLst/>
          </a:prstGeom>
        </p:spPr>
      </p:pic>
      <p:pic>
        <p:nvPicPr>
          <p:cNvPr id="26" name="Image 2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6D799C2-606D-4FC4-84A5-A491D473484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6862" y="4748228"/>
            <a:ext cx="1269868" cy="812548"/>
          </a:xfrm>
          <a:prstGeom prst="rect">
            <a:avLst/>
          </a:prstGeom>
        </p:spPr>
      </p:pic>
      <p:pic>
        <p:nvPicPr>
          <p:cNvPr id="27" name="Image 2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6AE94E7-90BE-49F7-9A52-970C950C998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565" y="4120430"/>
            <a:ext cx="1055378" cy="812548"/>
          </a:xfrm>
          <a:prstGeom prst="rect">
            <a:avLst/>
          </a:prstGeom>
        </p:spPr>
      </p:pic>
      <p:pic>
        <p:nvPicPr>
          <p:cNvPr id="28" name="Image 1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85454A7-641B-4BA0-A859-264C555898E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3640" y="1155029"/>
            <a:ext cx="971448" cy="74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335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5_titre + texte +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ommai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re -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re + tex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itre + texte +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titre + texte +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titre + texte +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titre + texte +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4612FEC6BC345AF83DE30BFE95BD8" ma:contentTypeVersion="13" ma:contentTypeDescription="Crée un document." ma:contentTypeScope="" ma:versionID="e1fcd4f387078e0646fc1534c72e6fc3">
  <xsd:schema xmlns:xsd="http://www.w3.org/2001/XMLSchema" xmlns:xs="http://www.w3.org/2001/XMLSchema" xmlns:p="http://schemas.microsoft.com/office/2006/metadata/properties" xmlns:ns3="1325afa0-7e80-42ac-a830-ec4b80ff759e" xmlns:ns4="5222a2cd-0f34-4f04-b253-9f6c7b41d46a" targetNamespace="http://schemas.microsoft.com/office/2006/metadata/properties" ma:root="true" ma:fieldsID="dd770959e077e193afe3fe4cbbdafeae" ns3:_="" ns4:_="">
    <xsd:import namespace="1325afa0-7e80-42ac-a830-ec4b80ff759e"/>
    <xsd:import namespace="5222a2cd-0f34-4f04-b253-9f6c7b41d4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5afa0-7e80-42ac-a830-ec4b80ff75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2a2cd-0f34-4f04-b253-9f6c7b41d46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83307F-7B9B-47BB-BF74-ADD6517ECB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BBFFB8-5E18-442C-A4E8-B2FA5D370FA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60CB758-C6DF-4453-9A65-19F2CED8BF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25afa0-7e80-42ac-a830-ec4b80ff759e"/>
    <ds:schemaRef ds:uri="5222a2cd-0f34-4f04-b253-9f6c7b41d4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108475</TotalTime>
  <Words>1651</Words>
  <Application>Microsoft Office PowerPoint</Application>
  <PresentationFormat>Panoramiczny</PresentationFormat>
  <Paragraphs>404</Paragraphs>
  <Slides>27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10</vt:i4>
      </vt:variant>
      <vt:variant>
        <vt:lpstr>Tytuły slajdów</vt:lpstr>
      </vt:variant>
      <vt:variant>
        <vt:i4>27</vt:i4>
      </vt:variant>
    </vt:vector>
  </HeadingPairs>
  <TitlesOfParts>
    <vt:vector size="47" baseType="lpstr">
      <vt:lpstr>ＭＳ Ｐゴシック</vt:lpstr>
      <vt:lpstr>Arial</vt:lpstr>
      <vt:lpstr>Arial Nova</vt:lpstr>
      <vt:lpstr>ArialMT-Bold</vt:lpstr>
      <vt:lpstr>ArialMT-Light</vt:lpstr>
      <vt:lpstr>Calibri</vt:lpstr>
      <vt:lpstr>DINPro-Light</vt:lpstr>
      <vt:lpstr>Roboto Condensed Light</vt:lpstr>
      <vt:lpstr>Times New Roman</vt:lpstr>
      <vt:lpstr>Wingdings</vt:lpstr>
      <vt:lpstr>Thème Office</vt:lpstr>
      <vt:lpstr>Sommaire</vt:lpstr>
      <vt:lpstr>Titre</vt:lpstr>
      <vt:lpstr>Titre - 2</vt:lpstr>
      <vt:lpstr>titre + texte</vt:lpstr>
      <vt:lpstr>1_titre + texte + image</vt:lpstr>
      <vt:lpstr>2_titre + texte + image</vt:lpstr>
      <vt:lpstr>4_titre + texte + image</vt:lpstr>
      <vt:lpstr>3_titre + texte + image</vt:lpstr>
      <vt:lpstr>5_titre + texte + image</vt:lpstr>
      <vt:lpstr>Prezentacja programu PowerPoint</vt:lpstr>
      <vt:lpstr>NOWA OFERTA LEGRAND</vt:lpstr>
      <vt:lpstr>Prezentacja programu PowerPoint</vt:lpstr>
      <vt:lpstr>NOWA OFERTA LEGRAND</vt:lpstr>
      <vt:lpstr>NOWA OFERTA LEGRAND</vt:lpstr>
      <vt:lpstr>NOWA OFERTA LEGRAND</vt:lpstr>
      <vt:lpstr>NOWA OFERTA LEGRAND</vt:lpstr>
      <vt:lpstr>NOWA OFERTA LEGRAND</vt:lpstr>
      <vt:lpstr>NOWA OFERTA LEGRAND</vt:lpstr>
      <vt:lpstr>NOWA OFERTA LEGRAND</vt:lpstr>
      <vt:lpstr>NOWA OFERTA LEGRAND</vt:lpstr>
      <vt:lpstr>Prezentacja programu PowerPoint</vt:lpstr>
      <vt:lpstr>NOWA OFERTA LEGRAND</vt:lpstr>
      <vt:lpstr>NOWA OFERTA LEGRAND</vt:lpstr>
      <vt:lpstr>NOWA OFERTA LEGRAND</vt:lpstr>
      <vt:lpstr>NOWA OFERTA LEGRAND</vt:lpstr>
      <vt:lpstr>NOWA OFERTA LEGRAND</vt:lpstr>
      <vt:lpstr>NOWA OFERTA LEGRAND</vt:lpstr>
      <vt:lpstr>NOWA OFERTA LEGRAND</vt:lpstr>
      <vt:lpstr>NOWA OFERTA LEGRAND</vt:lpstr>
      <vt:lpstr>NOWA OFERTA LEGRAND</vt:lpstr>
      <vt:lpstr>NOWA OFERTA LEGRAND</vt:lpstr>
      <vt:lpstr>NOWA OFERTA LEGRAND</vt:lpstr>
      <vt:lpstr>NOWA OFERTA LEGRAND</vt:lpstr>
      <vt:lpstr>NOWA OFERTA LEGRAND</vt:lpstr>
      <vt:lpstr>NOWA OFERTA LEGRAND</vt:lpstr>
      <vt:lpstr>Prezentacja programu PowerPoint</vt:lpstr>
    </vt:vector>
  </TitlesOfParts>
  <Company>2en1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Banières</dc:creator>
  <cp:lastModifiedBy>Szadkowska Katarzyna</cp:lastModifiedBy>
  <cp:revision>1166</cp:revision>
  <cp:lastPrinted>2016-08-05T00:42:44Z</cp:lastPrinted>
  <dcterms:created xsi:type="dcterms:W3CDTF">2016-01-25T10:19:21Z</dcterms:created>
  <dcterms:modified xsi:type="dcterms:W3CDTF">2023-01-02T16:13:38Z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0x0101000894612FEC6BC345AF83DE30BFE95BD8</vt:lpwstr>
  </property>
  <property fmtid="{D5CDD505-2E9C-101B-9397-08002B2CF9AE}" pid="3" name="MSIP_Label_f914aa28-8067-4004-849a-93ab903c078e_Enabled">
    <vt:lpwstr>true</vt:lpwstr>
  </property>
  <property fmtid="{D5CDD505-2E9C-101B-9397-08002B2CF9AE}" pid="4" name="MSIP_Label_f914aa28-8067-4004-849a-93ab903c078e_SetDate">
    <vt:lpwstr>2023-01-02T16:13:22Z</vt:lpwstr>
  </property>
  <property fmtid="{D5CDD505-2E9C-101B-9397-08002B2CF9AE}" pid="5" name="MSIP_Label_f914aa28-8067-4004-849a-93ab903c078e_Method">
    <vt:lpwstr>Standard</vt:lpwstr>
  </property>
  <property fmtid="{D5CDD505-2E9C-101B-9397-08002B2CF9AE}" pid="6" name="MSIP_Label_f914aa28-8067-4004-849a-93ab903c078e_Name">
    <vt:lpwstr>f914aa28-8067-4004-849a-93ab903c078e</vt:lpwstr>
  </property>
  <property fmtid="{D5CDD505-2E9C-101B-9397-08002B2CF9AE}" pid="7" name="MSIP_Label_f914aa28-8067-4004-849a-93ab903c078e_SiteId">
    <vt:lpwstr>ae6e7baa-e1bf-4ef0-92a1-4eb28ec805c0</vt:lpwstr>
  </property>
  <property fmtid="{D5CDD505-2E9C-101B-9397-08002B2CF9AE}" pid="8" name="MSIP_Label_f914aa28-8067-4004-849a-93ab903c078e_ActionId">
    <vt:lpwstr>76e588bf-6957-4fb9-b364-16dc51b3e652</vt:lpwstr>
  </property>
  <property fmtid="{D5CDD505-2E9C-101B-9397-08002B2CF9AE}" pid="9" name="MSIP_Label_f914aa28-8067-4004-849a-93ab903c078e_ContentBits">
    <vt:lpwstr>0</vt:lpwstr>
  </property>
</Properties>
</file>